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9" r:id="rId5"/>
    <p:sldId id="262" r:id="rId6"/>
    <p:sldId id="260" r:id="rId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42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B764E806-F5B9-4ACD-831D-E628159729D4}" type="slidenum">
              <a:rPr lang="en-GB"/>
              <a:pPr/>
              <a:t>‹#›</a:t>
            </a:fld>
            <a:endParaRPr lang="en-GB"/>
          </a:p>
        </p:txBody>
      </p:sp>
    </p:spTree>
    <p:extLst>
      <p:ext uri="{BB962C8B-B14F-4D97-AF65-F5344CB8AC3E}">
        <p14:creationId xmlns:p14="http://schemas.microsoft.com/office/powerpoint/2010/main" val="212603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655CC429-CA84-4E29-9576-3F9005D306E6}" type="slidenum">
              <a:rPr lang="en-GB"/>
              <a:pPr/>
              <a:t>‹#›</a:t>
            </a:fld>
            <a:endParaRPr lang="en-GB"/>
          </a:p>
        </p:txBody>
      </p:sp>
    </p:spTree>
    <p:extLst>
      <p:ext uri="{BB962C8B-B14F-4D97-AF65-F5344CB8AC3E}">
        <p14:creationId xmlns:p14="http://schemas.microsoft.com/office/powerpoint/2010/main" val="345602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0750E3EA-3A50-412E-A841-A8D16A14F4C1}" type="slidenum">
              <a:rPr lang="en-GB"/>
              <a:pPr/>
              <a:t>‹#›</a:t>
            </a:fld>
            <a:endParaRPr lang="en-GB"/>
          </a:p>
        </p:txBody>
      </p:sp>
    </p:spTree>
    <p:extLst>
      <p:ext uri="{BB962C8B-B14F-4D97-AF65-F5344CB8AC3E}">
        <p14:creationId xmlns:p14="http://schemas.microsoft.com/office/powerpoint/2010/main" val="1048430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158D85E0-4486-4730-BD25-D02B1ED491F1}" type="slidenum">
              <a:rPr lang="en-GB"/>
              <a:pPr/>
              <a:t>‹#›</a:t>
            </a:fld>
            <a:endParaRPr lang="en-GB"/>
          </a:p>
        </p:txBody>
      </p:sp>
    </p:spTree>
    <p:extLst>
      <p:ext uri="{BB962C8B-B14F-4D97-AF65-F5344CB8AC3E}">
        <p14:creationId xmlns:p14="http://schemas.microsoft.com/office/powerpoint/2010/main" val="352814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2BC09265-914D-40B9-8026-575B0773E432}" type="slidenum">
              <a:rPr lang="en-GB"/>
              <a:pPr/>
              <a:t>‹#›</a:t>
            </a:fld>
            <a:endParaRPr lang="en-GB"/>
          </a:p>
        </p:txBody>
      </p:sp>
    </p:spTree>
    <p:extLst>
      <p:ext uri="{BB962C8B-B14F-4D97-AF65-F5344CB8AC3E}">
        <p14:creationId xmlns:p14="http://schemas.microsoft.com/office/powerpoint/2010/main" val="348696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9F33C7D2-BC78-4D64-8010-FB944A669F1F}" type="slidenum">
              <a:rPr lang="en-GB"/>
              <a:pPr/>
              <a:t>‹#›</a:t>
            </a:fld>
            <a:endParaRPr lang="en-GB"/>
          </a:p>
        </p:txBody>
      </p:sp>
    </p:spTree>
    <p:extLst>
      <p:ext uri="{BB962C8B-B14F-4D97-AF65-F5344CB8AC3E}">
        <p14:creationId xmlns:p14="http://schemas.microsoft.com/office/powerpoint/2010/main" val="142445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58442B46-EBB1-422A-BE14-9D04E74DB3FE}" type="slidenum">
              <a:rPr lang="en-GB"/>
              <a:pPr/>
              <a:t>‹#›</a:t>
            </a:fld>
            <a:endParaRPr lang="en-GB"/>
          </a:p>
        </p:txBody>
      </p:sp>
    </p:spTree>
    <p:extLst>
      <p:ext uri="{BB962C8B-B14F-4D97-AF65-F5344CB8AC3E}">
        <p14:creationId xmlns:p14="http://schemas.microsoft.com/office/powerpoint/2010/main" val="11385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F9820D71-98FA-4E75-8DEA-063623ED873D}" type="slidenum">
              <a:rPr lang="en-GB"/>
              <a:pPr/>
              <a:t>‹#›</a:t>
            </a:fld>
            <a:endParaRPr lang="en-GB"/>
          </a:p>
        </p:txBody>
      </p:sp>
    </p:spTree>
    <p:extLst>
      <p:ext uri="{BB962C8B-B14F-4D97-AF65-F5344CB8AC3E}">
        <p14:creationId xmlns:p14="http://schemas.microsoft.com/office/powerpoint/2010/main" val="2741723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0C7FEAE6-5C6A-4CD8-9320-9E1E33020E53}" type="slidenum">
              <a:rPr lang="en-GB"/>
              <a:pPr/>
              <a:t>‹#›</a:t>
            </a:fld>
            <a:endParaRPr lang="en-GB"/>
          </a:p>
        </p:txBody>
      </p:sp>
    </p:spTree>
    <p:extLst>
      <p:ext uri="{BB962C8B-B14F-4D97-AF65-F5344CB8AC3E}">
        <p14:creationId xmlns:p14="http://schemas.microsoft.com/office/powerpoint/2010/main" val="1296227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7270C0D8-BFA1-4454-855F-2C6708687268}" type="slidenum">
              <a:rPr lang="en-GB"/>
              <a:pPr/>
              <a:t>‹#›</a:t>
            </a:fld>
            <a:endParaRPr lang="en-GB"/>
          </a:p>
        </p:txBody>
      </p:sp>
    </p:spTree>
    <p:extLst>
      <p:ext uri="{BB962C8B-B14F-4D97-AF65-F5344CB8AC3E}">
        <p14:creationId xmlns:p14="http://schemas.microsoft.com/office/powerpoint/2010/main" val="81937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114F6EFA-3288-49DE-9649-084CECC9EE3A}" type="slidenum">
              <a:rPr lang="en-GB"/>
              <a:pPr/>
              <a:t>‹#›</a:t>
            </a:fld>
            <a:endParaRPr lang="en-GB"/>
          </a:p>
        </p:txBody>
      </p:sp>
    </p:spTree>
    <p:extLst>
      <p:ext uri="{BB962C8B-B14F-4D97-AF65-F5344CB8AC3E}">
        <p14:creationId xmlns:p14="http://schemas.microsoft.com/office/powerpoint/2010/main" val="87508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85E43545-BB6E-4F81-99F6-A9740C95006C}" type="slidenum">
              <a:rPr lang="en-GB"/>
              <a:pPr/>
              <a:t>‹#›</a:t>
            </a:fld>
            <a:endParaRPr lang="en-GB"/>
          </a:p>
        </p:txBody>
      </p:sp>
    </p:spTree>
    <p:extLst>
      <p:ext uri="{BB962C8B-B14F-4D97-AF65-F5344CB8AC3E}">
        <p14:creationId xmlns:p14="http://schemas.microsoft.com/office/powerpoint/2010/main" val="29853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2B638AF3-2299-4CDF-BB3A-686CB880E1DA}"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uk.youtube.com/watch?v=dddbsODis2M" TargetMode="External"/><Relationship Id="rId2" Type="http://schemas.openxmlformats.org/officeDocument/2006/relationships/hyperlink" Target="http://uk.youtube.com/watch?v=LwSikXWcGC4" TargetMode="External"/><Relationship Id="rId1" Type="http://schemas.openxmlformats.org/officeDocument/2006/relationships/slideLayout" Target="../slideLayouts/slideLayout2.xml"/><Relationship Id="rId4" Type="http://schemas.openxmlformats.org/officeDocument/2006/relationships/hyperlink" Target="http://www.youtube.com/watch?v=_pWy1e6Q8k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dirty="0" smtClean="0"/>
              <a:t>Earthquake Proof Buildings</a:t>
            </a:r>
          </a:p>
        </p:txBody>
      </p:sp>
      <p:sp>
        <p:nvSpPr>
          <p:cNvPr id="2051" name="Rectangle 3"/>
          <p:cNvSpPr>
            <a:spLocks noGrp="1" noChangeArrowheads="1"/>
          </p:cNvSpPr>
          <p:nvPr>
            <p:ph type="subTitle" idx="1"/>
          </p:nvPr>
        </p:nvSpPr>
        <p:spPr/>
        <p:txBody>
          <a:bodyPr/>
          <a:lstStyle/>
          <a:p>
            <a:pPr eaLnBrk="1" hangingPunct="1">
              <a:lnSpc>
                <a:spcPct val="90000"/>
              </a:lnSpc>
            </a:pPr>
            <a:r>
              <a:rPr lang="en-GB" sz="2800" b="1" dirty="0" smtClean="0"/>
              <a:t>Objective.</a:t>
            </a:r>
            <a:r>
              <a:rPr lang="en-GB" sz="2800" dirty="0" smtClean="0"/>
              <a:t> </a:t>
            </a:r>
            <a:r>
              <a:rPr lang="en-GB" sz="2800" dirty="0" smtClean="0"/>
              <a:t>– To design a earthquake proof building for </a:t>
            </a:r>
            <a:r>
              <a:rPr lang="en-GB" sz="2800" dirty="0" smtClean="0"/>
              <a:t>San Francisco or Tokyo </a:t>
            </a:r>
            <a:r>
              <a:rPr lang="en-GB" sz="2800" dirty="0" smtClean="0"/>
              <a:t>that considers the key ideas of design, construction and geology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3600" smtClean="0"/>
              <a:t>How is this building ‘earthquake proof’? </a:t>
            </a:r>
          </a:p>
        </p:txBody>
      </p:sp>
      <p:pic>
        <p:nvPicPr>
          <p:cNvPr id="3075" name="Picture 15" descr="5988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341438"/>
            <a:ext cx="2538412"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8" name="Text Box 16"/>
          <p:cNvSpPr txBox="1">
            <a:spLocks noChangeArrowheads="1"/>
          </p:cNvSpPr>
          <p:nvPr/>
        </p:nvSpPr>
        <p:spPr bwMode="auto">
          <a:xfrm>
            <a:off x="4067175" y="1412875"/>
            <a:ext cx="4681538" cy="531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t>Counter-weighting: Large weights are placed on top of the building to help counter the effects of sway when the ground shakes. </a:t>
            </a:r>
          </a:p>
          <a:p>
            <a:pPr eaLnBrk="1" hangingPunct="1">
              <a:spcBef>
                <a:spcPct val="50000"/>
              </a:spcBef>
            </a:pPr>
            <a:endParaRPr lang="en-GB"/>
          </a:p>
          <a:p>
            <a:pPr eaLnBrk="1" hangingPunct="1">
              <a:spcBef>
                <a:spcPct val="50000"/>
              </a:spcBef>
            </a:pPr>
            <a:r>
              <a:rPr lang="en-GB"/>
              <a:t>Steel K-bracing: Steel bracing has been used at the base of the building to help hold the walls together. When the ground shakes the walls are more likely to stay held together by the steel braces, which are light-weight and fairly flexible. The steel bends with the seismic waves and so is less likely to break apart. </a:t>
            </a:r>
          </a:p>
          <a:p>
            <a:pPr eaLnBrk="1" hangingPunct="1">
              <a:spcBef>
                <a:spcPct val="50000"/>
              </a:spcBef>
            </a:pPr>
            <a:endParaRPr lang="en-GB"/>
          </a:p>
          <a:p>
            <a:pPr eaLnBrk="1" hangingPunct="1">
              <a:spcBef>
                <a:spcPct val="50000"/>
              </a:spcBef>
            </a:pPr>
            <a:r>
              <a:rPr lang="en-GB"/>
              <a:t>Geology: The building is built on a hard rock, through which seismic waves travel slowly, reducing the shaking to a minimum.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88"/>
                                        </p:tgtEl>
                                        <p:attrNameLst>
                                          <p:attrName>style.visibility</p:attrName>
                                        </p:attrNameLst>
                                      </p:cBhvr>
                                      <p:to>
                                        <p:strVal val="visible"/>
                                      </p:to>
                                    </p:set>
                                    <p:anim calcmode="lin" valueType="num">
                                      <p:cBhvr additive="base">
                                        <p:cTn id="7" dur="500" fill="hold"/>
                                        <p:tgtEl>
                                          <p:spTgt spid="3088"/>
                                        </p:tgtEl>
                                        <p:attrNameLst>
                                          <p:attrName>ppt_x</p:attrName>
                                        </p:attrNameLst>
                                      </p:cBhvr>
                                      <p:tavLst>
                                        <p:tav tm="0">
                                          <p:val>
                                            <p:strVal val="#ppt_x"/>
                                          </p:val>
                                        </p:tav>
                                        <p:tav tm="100000">
                                          <p:val>
                                            <p:strVal val="#ppt_x"/>
                                          </p:val>
                                        </p:tav>
                                      </p:tavLst>
                                    </p:anim>
                                    <p:anim calcmode="lin" valueType="num">
                                      <p:cBhvr additive="base">
                                        <p:cTn id="8" dur="500" fill="hold"/>
                                        <p:tgtEl>
                                          <p:spTgt spid="30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mtClean="0"/>
              <a:t>Design, Construction and Geology</a:t>
            </a:r>
          </a:p>
        </p:txBody>
      </p:sp>
      <p:sp>
        <p:nvSpPr>
          <p:cNvPr id="4099" name="Rectangle 3"/>
          <p:cNvSpPr>
            <a:spLocks noGrp="1" noChangeArrowheads="1"/>
          </p:cNvSpPr>
          <p:nvPr>
            <p:ph type="body" idx="1"/>
          </p:nvPr>
        </p:nvSpPr>
        <p:spPr/>
        <p:txBody>
          <a:bodyPr/>
          <a:lstStyle/>
          <a:p>
            <a:pPr eaLnBrk="1" hangingPunct="1">
              <a:buFontTx/>
              <a:buNone/>
            </a:pPr>
            <a:r>
              <a:rPr lang="en-GB" sz="2800" dirty="0" smtClean="0"/>
              <a:t>Design: </a:t>
            </a:r>
            <a:r>
              <a:rPr lang="en-GB" sz="2800" dirty="0" smtClean="0">
                <a:cs typeface="Times New Roman" panose="02020603050405020304" pitchFamily="18" charset="0"/>
                <a:hlinkClick r:id="rId2"/>
              </a:rPr>
              <a:t>http://uk.youtube.com/watch?v=LwSikXWcGC4</a:t>
            </a:r>
            <a:r>
              <a:rPr lang="en-GB" sz="2800" dirty="0" smtClean="0"/>
              <a:t> </a:t>
            </a:r>
          </a:p>
          <a:p>
            <a:pPr eaLnBrk="1" hangingPunct="1">
              <a:buFontTx/>
              <a:buNone/>
            </a:pPr>
            <a:endParaRPr lang="en-GB" sz="2800" dirty="0" smtClean="0"/>
          </a:p>
          <a:p>
            <a:pPr eaLnBrk="1" hangingPunct="1">
              <a:buFontTx/>
              <a:buNone/>
            </a:pPr>
            <a:r>
              <a:rPr lang="en-GB" sz="2800" dirty="0" smtClean="0"/>
              <a:t>Construction: </a:t>
            </a:r>
            <a:r>
              <a:rPr lang="en-GB" sz="2800" dirty="0" smtClean="0">
                <a:cs typeface="Times New Roman" panose="02020603050405020304" pitchFamily="18" charset="0"/>
                <a:hlinkClick r:id="rId3"/>
              </a:rPr>
              <a:t>http://uk.youtube.com/watch?v=dddbsODis2M</a:t>
            </a:r>
            <a:r>
              <a:rPr lang="en-GB" sz="2800" dirty="0" smtClean="0"/>
              <a:t> </a:t>
            </a:r>
          </a:p>
          <a:p>
            <a:pPr eaLnBrk="1" hangingPunct="1">
              <a:buFontTx/>
              <a:buNone/>
            </a:pPr>
            <a:endParaRPr lang="en-GB" sz="2800" dirty="0" smtClean="0"/>
          </a:p>
          <a:p>
            <a:pPr eaLnBrk="1" hangingPunct="1">
              <a:buFontTx/>
              <a:buNone/>
            </a:pPr>
            <a:r>
              <a:rPr lang="en-GB" sz="2800" dirty="0" smtClean="0"/>
              <a:t>Geology: </a:t>
            </a:r>
            <a:r>
              <a:rPr lang="en-GB" sz="2800" dirty="0" smtClean="0">
                <a:cs typeface="Times New Roman" panose="02020603050405020304" pitchFamily="18" charset="0"/>
                <a:hlinkClick r:id="rId4"/>
              </a:rPr>
              <a:t>http://www.youtube.com/watch?v=_pWy1e6Q8k4</a:t>
            </a:r>
            <a:r>
              <a:rPr lang="en-GB" sz="2800" dirty="0" smtClean="0"/>
              <a:t> </a:t>
            </a:r>
          </a:p>
          <a:p>
            <a:pPr eaLnBrk="1" hangingPunct="1">
              <a:buFontTx/>
              <a:buNone/>
            </a:pPr>
            <a:endParaRPr lang="en-GB"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mtClean="0"/>
              <a:t>Today’s Task</a:t>
            </a:r>
          </a:p>
        </p:txBody>
      </p:sp>
      <p:sp>
        <p:nvSpPr>
          <p:cNvPr id="5123" name="Rectangle 3"/>
          <p:cNvSpPr>
            <a:spLocks noGrp="1" noChangeArrowheads="1"/>
          </p:cNvSpPr>
          <p:nvPr>
            <p:ph type="body" idx="1"/>
          </p:nvPr>
        </p:nvSpPr>
        <p:spPr>
          <a:xfrm>
            <a:off x="457200" y="1196975"/>
            <a:ext cx="8229600" cy="5400675"/>
          </a:xfrm>
        </p:spPr>
        <p:txBody>
          <a:bodyPr/>
          <a:lstStyle/>
          <a:p>
            <a:pPr eaLnBrk="1" hangingPunct="1">
              <a:lnSpc>
                <a:spcPct val="90000"/>
              </a:lnSpc>
            </a:pPr>
            <a:r>
              <a:rPr lang="en-GB" b="1" smtClean="0"/>
              <a:t>Design a earthquake proof building</a:t>
            </a:r>
          </a:p>
          <a:p>
            <a:pPr eaLnBrk="1" hangingPunct="1">
              <a:lnSpc>
                <a:spcPct val="90000"/>
              </a:lnSpc>
            </a:pPr>
            <a:r>
              <a:rPr lang="en-GB" smtClean="0"/>
              <a:t>Your building should take into consideration design, construction and geology</a:t>
            </a:r>
          </a:p>
          <a:p>
            <a:pPr eaLnBrk="1" hangingPunct="1">
              <a:lnSpc>
                <a:spcPct val="90000"/>
              </a:lnSpc>
            </a:pPr>
            <a:r>
              <a:rPr lang="en-GB" smtClean="0"/>
              <a:t>Pick between </a:t>
            </a:r>
            <a:r>
              <a:rPr lang="en-GB" b="1" smtClean="0"/>
              <a:t>5-10 characteristics</a:t>
            </a:r>
            <a:r>
              <a:rPr lang="en-GB" smtClean="0"/>
              <a:t> from the next page</a:t>
            </a:r>
          </a:p>
          <a:p>
            <a:pPr eaLnBrk="1" hangingPunct="1">
              <a:lnSpc>
                <a:spcPct val="90000"/>
              </a:lnSpc>
            </a:pPr>
            <a:r>
              <a:rPr lang="en-GB" b="1" smtClean="0"/>
              <a:t>Draw</a:t>
            </a:r>
            <a:r>
              <a:rPr lang="en-GB" smtClean="0"/>
              <a:t> your building at the centre of your page. </a:t>
            </a:r>
          </a:p>
          <a:p>
            <a:pPr eaLnBrk="1" hangingPunct="1">
              <a:lnSpc>
                <a:spcPct val="90000"/>
              </a:lnSpc>
            </a:pPr>
            <a:r>
              <a:rPr lang="en-GB" b="1" smtClean="0"/>
              <a:t>Label</a:t>
            </a:r>
            <a:r>
              <a:rPr lang="en-GB" smtClean="0"/>
              <a:t> your building to </a:t>
            </a:r>
            <a:r>
              <a:rPr lang="en-GB" u="sng" smtClean="0"/>
              <a:t>describe</a:t>
            </a:r>
            <a:r>
              <a:rPr lang="en-GB" smtClean="0"/>
              <a:t> the characteristics you’ve chosen and </a:t>
            </a:r>
            <a:r>
              <a:rPr lang="en-GB" u="sng" smtClean="0"/>
              <a:t>explain</a:t>
            </a:r>
            <a:r>
              <a:rPr lang="en-GB" smtClean="0"/>
              <a:t> why you’ve included them.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pPr eaLnBrk="1" hangingPunct="1"/>
            <a:r>
              <a:rPr lang="en-GB" sz="4000" smtClean="0"/>
              <a:t>Pick between </a:t>
            </a:r>
            <a:r>
              <a:rPr lang="en-GB" sz="4000" b="1" smtClean="0"/>
              <a:t>5-10 characteristics </a:t>
            </a:r>
            <a:r>
              <a:rPr lang="en-GB" sz="4000" smtClean="0"/>
              <a:t>from the list below</a:t>
            </a:r>
            <a:endParaRPr lang="en-US" sz="4000" smtClean="0"/>
          </a:p>
        </p:txBody>
      </p:sp>
      <p:graphicFrame>
        <p:nvGraphicFramePr>
          <p:cNvPr id="10374" name="Group 134"/>
          <p:cNvGraphicFramePr>
            <a:graphicFrameLocks noGrp="1"/>
          </p:cNvGraphicFramePr>
          <p:nvPr>
            <p:ph type="tbl" idx="1"/>
          </p:nvPr>
        </p:nvGraphicFramePr>
        <p:xfrm>
          <a:off x="0" y="1412875"/>
          <a:ext cx="9144000" cy="5232400"/>
        </p:xfrm>
        <a:graphic>
          <a:graphicData uri="http://schemas.openxmlformats.org/drawingml/2006/table">
            <a:tbl>
              <a:tblPr/>
              <a:tblGrid>
                <a:gridCol w="2286000"/>
                <a:gridCol w="2287588"/>
                <a:gridCol w="2284412"/>
                <a:gridCol w="2286000"/>
              </a:tblGrid>
              <a:tr h="8230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Triangular shape</a:t>
                      </a:r>
                      <a:r>
                        <a:rPr kumimoji="0" lang="en-US" sz="2400" b="0" i="0" u="none" strike="noStrike" cap="none" normalizeH="0" baseline="0" smtClean="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Square shape</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Circular shape</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X bracing</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477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Short building</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Tall building</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Base isolators</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K bracing</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230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Counter-weights</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Shock absorbers</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Fixed base</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No bracing</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461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Steel </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Concrete</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Paper</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Wood</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r>
              <a:tr h="6461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Glass</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Bricks</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Plastic</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Tiles</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r>
              <a:tr h="8230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Sand</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Soft mud</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Hard bedrock</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Reclaimed land</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8230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Steep Slope</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Flat land</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Near a fault line</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Away from a fault</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t>Peer Assessment</a:t>
            </a:r>
          </a:p>
        </p:txBody>
      </p:sp>
      <p:sp>
        <p:nvSpPr>
          <p:cNvPr id="7171" name="Rectangle 3"/>
          <p:cNvSpPr>
            <a:spLocks noGrp="1" noChangeArrowheads="1"/>
          </p:cNvSpPr>
          <p:nvPr>
            <p:ph type="body" idx="1"/>
          </p:nvPr>
        </p:nvSpPr>
        <p:spPr/>
        <p:txBody>
          <a:bodyPr/>
          <a:lstStyle/>
          <a:p>
            <a:pPr eaLnBrk="1" hangingPunct="1">
              <a:buFontTx/>
              <a:buChar char="-"/>
            </a:pPr>
            <a:r>
              <a:rPr lang="en-GB" smtClean="0"/>
              <a:t>One positive comment – what did they do really well?</a:t>
            </a:r>
          </a:p>
          <a:p>
            <a:pPr eaLnBrk="1" hangingPunct="1">
              <a:buFontTx/>
              <a:buChar char="-"/>
            </a:pPr>
            <a:endParaRPr lang="en-GB" smtClean="0"/>
          </a:p>
          <a:p>
            <a:pPr eaLnBrk="1" hangingPunct="1">
              <a:buFontTx/>
              <a:buChar char="-"/>
            </a:pPr>
            <a:r>
              <a:rPr lang="en-GB" smtClean="0"/>
              <a:t>One improvement – what could they do better?</a:t>
            </a:r>
          </a:p>
          <a:p>
            <a:pPr eaLnBrk="1" hangingPunct="1">
              <a:buFontTx/>
              <a:buChar char="-"/>
            </a:pPr>
            <a:endParaRPr lang="en-GB" smtClean="0"/>
          </a:p>
          <a:p>
            <a:pPr algn="ctr" eaLnBrk="1" hangingPunct="1">
              <a:buFontTx/>
              <a:buNone/>
            </a:pPr>
            <a:r>
              <a:rPr lang="en-GB" u="sng" smtClean="0"/>
              <a:t>Write your comments on the back of the page.</a:t>
            </a:r>
            <a:r>
              <a:rPr lang="en-GB"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307</TotalTime>
  <Words>310</Words>
  <Application>Microsoft Office PowerPoint</Application>
  <PresentationFormat>On-screen Show (4:3)</PresentationFormat>
  <Paragraphs>55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Default Design</vt:lpstr>
      <vt:lpstr>Earthquake Proof Buildings</vt:lpstr>
      <vt:lpstr>How is this building ‘earthquake proof’? </vt:lpstr>
      <vt:lpstr>Design, Construction and Geology</vt:lpstr>
      <vt:lpstr>Today’s Task</vt:lpstr>
      <vt:lpstr>Pick between 5-10 characteristics from the list below</vt:lpstr>
      <vt:lpstr>Peer Assessment</vt:lpstr>
    </vt:vector>
  </TitlesOfParts>
  <Company>IHS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Animals</dc:title>
  <dc:creator>profmaker</dc:creator>
  <cp:lastModifiedBy>Matthew Podbury</cp:lastModifiedBy>
  <cp:revision>14</cp:revision>
  <dcterms:created xsi:type="dcterms:W3CDTF">2009-02-11T09:23:05Z</dcterms:created>
  <dcterms:modified xsi:type="dcterms:W3CDTF">2014-05-20T07:15:44Z</dcterms:modified>
</cp:coreProperties>
</file>