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1" r:id="rId5"/>
    <p:sldId id="280" r:id="rId6"/>
    <p:sldId id="281" r:id="rId7"/>
    <p:sldId id="301" r:id="rId8"/>
    <p:sldId id="302" r:id="rId9"/>
    <p:sldId id="303" r:id="rId10"/>
    <p:sldId id="304" r:id="rId11"/>
    <p:sldId id="308" r:id="rId12"/>
    <p:sldId id="312" r:id="rId13"/>
    <p:sldId id="309" r:id="rId14"/>
    <p:sldId id="306" r:id="rId15"/>
    <p:sldId id="310" r:id="rId16"/>
    <p:sldId id="311" r:id="rId17"/>
    <p:sldId id="315" r:id="rId18"/>
    <p:sldId id="305" r:id="rId19"/>
    <p:sldId id="316" r:id="rId20"/>
    <p:sldId id="314" r:id="rId21"/>
    <p:sldId id="317" r:id="rId22"/>
    <p:sldId id="318" r:id="rId23"/>
    <p:sldId id="319" r:id="rId24"/>
    <p:sldId id="300"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2F4A2"/>
    <a:srgbClr val="FF0000"/>
    <a:srgbClr val="0099FF"/>
    <a:srgbClr val="CCFF99"/>
    <a:srgbClr val="E5EF6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4" autoAdjust="0"/>
    <p:restoredTop sz="94577" autoAdjust="0"/>
  </p:normalViewPr>
  <p:slideViewPr>
    <p:cSldViewPr>
      <p:cViewPr varScale="1">
        <p:scale>
          <a:sx n="88" d="100"/>
          <a:sy n="88" d="100"/>
        </p:scale>
        <p:origin x="-13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32E9E-2344-41D2-AF8B-A85B1B57494A}" type="datetimeFigureOut">
              <a:rPr lang="en-GB" smtClean="0"/>
              <a:pPr/>
              <a:t>15/04/2013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172868-5853-4B12-9712-A38D807C94F4}" type="slidenum">
              <a:rPr lang="en-GB" smtClean="0"/>
              <a:pPr/>
              <a:t>‹#›</a:t>
            </a:fld>
            <a:endParaRPr lang="en-GB"/>
          </a:p>
        </p:txBody>
      </p:sp>
    </p:spTree>
    <p:extLst>
      <p:ext uri="{BB962C8B-B14F-4D97-AF65-F5344CB8AC3E}">
        <p14:creationId xmlns:p14="http://schemas.microsoft.com/office/powerpoint/2010/main" xmlns="" val="10977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25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172868-5853-4B12-9712-A38D807C94F4}"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23170A-124B-462F-A783-43448238A371}" type="datetimeFigureOut">
              <a:rPr lang="en-GB" smtClean="0"/>
              <a:pPr/>
              <a:t>15/04/2013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r>
              <a:rPr lang="en-GB" dirty="0" smtClean="0"/>
              <a:t>SLIDE   </a:t>
            </a:r>
            <a:fld id="{D5C7E440-B4D2-44E1-8998-F629D01D5A46}"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23170A-124B-462F-A783-43448238A371}" type="datetimeFigureOut">
              <a:rPr lang="en-GB" smtClean="0"/>
              <a:pPr/>
              <a:t>15/04/2013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73FC4FE-7A19-4142-81E8-D34BB344A3A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23170A-124B-462F-A783-43448238A371}" type="datetimeFigureOut">
              <a:rPr lang="en-GB" smtClean="0"/>
              <a:pPr/>
              <a:t>15/04/2013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73FC4FE-7A19-4142-81E8-D34BB344A3A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23170A-124B-462F-A783-43448238A371}" type="datetimeFigureOut">
              <a:rPr lang="en-GB" smtClean="0"/>
              <a:pPr/>
              <a:t>15/04/2013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73FC4FE-7A19-4142-81E8-D34BB344A3A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23170A-124B-462F-A783-43448238A371}" type="datetimeFigureOut">
              <a:rPr lang="en-GB" smtClean="0"/>
              <a:pPr/>
              <a:t>15/04/2013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73FC4FE-7A19-4142-81E8-D34BB344A3A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3170A-124B-462F-A783-43448238A371}" type="datetimeFigureOut">
              <a:rPr lang="en-GB" smtClean="0"/>
              <a:pPr/>
              <a:t>15/04/2013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F73FC4FE-7A19-4142-81E8-D34BB344A3A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123170A-124B-462F-A783-43448238A371}" type="datetimeFigureOut">
              <a:rPr lang="en-GB" smtClean="0"/>
              <a:pPr/>
              <a:t>15/04/2013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F73FC4FE-7A19-4142-81E8-D34BB344A3A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a:xfrm>
            <a:off x="7380312" y="6356351"/>
            <a:ext cx="1306488" cy="313010"/>
          </a:xfrm>
        </p:spPr>
        <p:txBody>
          <a:bodyPr/>
          <a:lstStyle>
            <a:lvl1pPr>
              <a:defRPr sz="1600">
                <a:solidFill>
                  <a:schemeClr val="tx1"/>
                </a:solidFill>
              </a:defRPr>
            </a:lvl1pPr>
          </a:lstStyle>
          <a:p>
            <a:r>
              <a:rPr lang="en-GB" dirty="0" smtClean="0"/>
              <a:t>SLIDE   </a:t>
            </a:r>
            <a:fld id="{F73FC4FE-7A19-4142-81E8-D34BB344A3A3}"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123170A-124B-462F-A783-43448238A371}" type="datetimeFigureOut">
              <a:rPr lang="en-GB" smtClean="0"/>
              <a:pPr/>
              <a:t>15/04/2013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F73FC4FE-7A19-4142-81E8-D34BB344A3A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3170A-124B-462F-A783-43448238A371}" type="datetimeFigureOut">
              <a:rPr lang="en-GB" smtClean="0"/>
              <a:pPr/>
              <a:t>15/04/2013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F73FC4FE-7A19-4142-81E8-D34BB344A3A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3170A-124B-462F-A783-43448238A371}" type="datetimeFigureOut">
              <a:rPr lang="en-GB" smtClean="0"/>
              <a:pPr/>
              <a:t>15/04/2013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F73FC4FE-7A19-4142-81E8-D34BB344A3A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524328" y="6356351"/>
            <a:ext cx="1162472" cy="313010"/>
          </a:xfrm>
          <a:prstGeom prst="rect">
            <a:avLst/>
          </a:prstGeom>
        </p:spPr>
        <p:txBody>
          <a:bodyPr vert="horz" lIns="91440" tIns="45720" rIns="91440" bIns="45720" rtlCol="0" anchor="ctr"/>
          <a:lstStyle>
            <a:lvl1pPr algn="r">
              <a:defRPr sz="1800">
                <a:solidFill>
                  <a:schemeClr val="tx1">
                    <a:tint val="75000"/>
                  </a:schemeClr>
                </a:solidFill>
              </a:defRPr>
            </a:lvl1pPr>
          </a:lstStyle>
          <a:p>
            <a:r>
              <a:rPr lang="en-GB" dirty="0" smtClean="0"/>
              <a:t>SLIDE  </a:t>
            </a:r>
            <a:fld id="{B5BF3946-D77F-4792-AD90-04ABF1030738}"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2540" y="6210890"/>
            <a:ext cx="1296144"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1</a:t>
            </a:fld>
            <a:endParaRPr lang="en-GB" sz="2800" dirty="0">
              <a:solidFill>
                <a:srgbClr val="FF0000"/>
              </a:solidFill>
              <a:effectLst>
                <a:outerShdw blurRad="38100" dist="38100" dir="2700000" algn="tl">
                  <a:srgbClr val="000000">
                    <a:alpha val="43137"/>
                  </a:srgbClr>
                </a:outerShdw>
              </a:effectLst>
            </a:endParaRPr>
          </a:p>
        </p:txBody>
      </p:sp>
      <p:pic>
        <p:nvPicPr>
          <p:cNvPr id="3073" name="Picture 2"/>
          <p:cNvPicPr>
            <a:picLocks noChangeAspect="1" noChangeArrowheads="1"/>
          </p:cNvPicPr>
          <p:nvPr/>
        </p:nvPicPr>
        <p:blipFill>
          <a:blip r:embed="rId3" cstate="print"/>
          <a:srcRect l="-2930" t="-5945"/>
          <a:stretch>
            <a:fillRect/>
          </a:stretch>
        </p:blipFill>
        <p:spPr bwMode="auto">
          <a:xfrm>
            <a:off x="323528" y="6021288"/>
            <a:ext cx="857250" cy="555625"/>
          </a:xfrm>
          <a:prstGeom prst="rect">
            <a:avLst/>
          </a:prstGeom>
          <a:noFill/>
        </p:spPr>
      </p:pic>
      <p:sp>
        <p:nvSpPr>
          <p:cNvPr id="30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76" name="Rectangle 4"/>
          <p:cNvSpPr>
            <a:spLocks noChangeArrowheads="1"/>
          </p:cNvSpPr>
          <p:nvPr/>
        </p:nvSpPr>
        <p:spPr bwMode="auto">
          <a:xfrm>
            <a:off x="1259632" y="6021288"/>
            <a:ext cx="500404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sz="20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Lastminutegcsegeographyrevison@kingdown</a:t>
            </a:r>
            <a:r>
              <a:rPr kumimoji="0" lang="en-GB"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1199059" y="220617"/>
            <a:ext cx="6984776" cy="923330"/>
          </a:xfrm>
          <a:prstGeom prst="rect">
            <a:avLst/>
          </a:prstGeom>
          <a:noFill/>
          <a:effectLst>
            <a:reflection blurRad="6350" stA="50000" endA="300" endPos="38500" dist="50800" dir="5400000" sy="-100000" algn="bl" rotWithShape="0"/>
          </a:effectLst>
        </p:spPr>
        <p:txBody>
          <a:bodyPr wrap="square" rtlCol="0">
            <a:spAutoFit/>
          </a:bodyPr>
          <a:lstStyle/>
          <a:p>
            <a:r>
              <a:rPr lang="en-GB" sz="5400" dirty="0" smtClean="0">
                <a:effectLst>
                  <a:outerShdw blurRad="38100" dist="38100" dir="2700000" algn="tl">
                    <a:srgbClr val="000000">
                      <a:alpha val="43137"/>
                    </a:srgbClr>
                  </a:outerShdw>
                </a:effectLst>
              </a:rPr>
              <a:t>Economic Development</a:t>
            </a:r>
            <a:endParaRPr lang="en-GB" sz="5400" dirty="0">
              <a:effectLst>
                <a:outerShdw blurRad="38100" dist="38100" dir="2700000" algn="tl">
                  <a:srgbClr val="000000">
                    <a:alpha val="43137"/>
                  </a:srgbClr>
                </a:outerShdw>
              </a:effectLst>
            </a:endParaRPr>
          </a:p>
        </p:txBody>
      </p:sp>
      <p:pic>
        <p:nvPicPr>
          <p:cNvPr id="7" name="Picture 6" descr="F:\1 economic development 11\images\globe.jpg"/>
          <p:cNvPicPr/>
          <p:nvPr/>
        </p:nvPicPr>
        <p:blipFill>
          <a:blip r:embed="rId4" cstate="print"/>
          <a:srcRect/>
          <a:stretch>
            <a:fillRect/>
          </a:stretch>
        </p:blipFill>
        <p:spPr bwMode="auto">
          <a:xfrm>
            <a:off x="7092279" y="1248156"/>
            <a:ext cx="1635013" cy="1460764"/>
          </a:xfrm>
          <a:prstGeom prst="rect">
            <a:avLst/>
          </a:prstGeom>
          <a:noFill/>
          <a:ln w="9525">
            <a:noFill/>
            <a:miter lim="800000"/>
            <a:headEnd/>
            <a:tailEnd/>
          </a:ln>
        </p:spPr>
      </p:pic>
      <p:pic>
        <p:nvPicPr>
          <p:cNvPr id="1026" name="Picture 2" descr="\\server1\home\oc\Dropbox\11 REVISION economic Development\images\1197148609945122159freedo_Glossy_Globe_svg_m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153" y="1560038"/>
            <a:ext cx="1368152" cy="136815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server1\home\oc\Dropbox\11 REVISION economic Development\images\international_globe.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05732" y="1355424"/>
            <a:ext cx="2097021" cy="157276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server1\home\oc\Dropbox\11 REVISION economic Development\images\400px-P_globe_svg.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3584" y="3749298"/>
            <a:ext cx="2065018" cy="1858516"/>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server1\home\oc\Dropbox\11 REVISION economic Development\images\farming.g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00435" y="1498584"/>
            <a:ext cx="1639517" cy="167230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server1\home\oc\Dropbox\11 REVISION economic Development\images\factory_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843808" y="3670151"/>
            <a:ext cx="1732235" cy="1424764"/>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server1\home\oc\Dropbox\11 REVISION economic Development\images\SP1129477_sign_sml.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932040" y="4445223"/>
            <a:ext cx="1756775" cy="1136327"/>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server1\home\oc\Dropbox\11 REVISION economic Development\images\amazon_logo.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263680" y="2835875"/>
            <a:ext cx="1646105" cy="141094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6336" y="6239727"/>
            <a:ext cx="1456679"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10</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1979712" y="188640"/>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67544" y="2348880"/>
            <a:ext cx="2016224" cy="20882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400" b="1"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p:txBody>
      </p:sp>
      <p:sp>
        <p:nvSpPr>
          <p:cNvPr id="8" name="Right Arrow 7"/>
          <p:cNvSpPr/>
          <p:nvPr/>
        </p:nvSpPr>
        <p:spPr>
          <a:xfrm>
            <a:off x="2771800" y="3068960"/>
            <a:ext cx="648072" cy="432048"/>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9" name="Rectangle 8"/>
          <p:cNvSpPr/>
          <p:nvPr/>
        </p:nvSpPr>
        <p:spPr>
          <a:xfrm>
            <a:off x="3491880" y="1484784"/>
            <a:ext cx="1944216" cy="151216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2400" b="1" dirty="0" smtClean="0"/>
          </a:p>
          <a:p>
            <a:pPr algn="ctr"/>
            <a:endParaRPr lang="en-GB" dirty="0" smtClean="0"/>
          </a:p>
          <a:p>
            <a:pPr algn="ctr"/>
            <a:endParaRPr lang="en-GB" dirty="0" smtClean="0"/>
          </a:p>
          <a:p>
            <a:pPr algn="ctr"/>
            <a:endParaRPr lang="en-GB" dirty="0"/>
          </a:p>
        </p:txBody>
      </p:sp>
      <p:sp>
        <p:nvSpPr>
          <p:cNvPr id="10" name="Rectangle 9"/>
          <p:cNvSpPr/>
          <p:nvPr/>
        </p:nvSpPr>
        <p:spPr>
          <a:xfrm>
            <a:off x="3563888" y="3645024"/>
            <a:ext cx="1944216" cy="165618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2400" b="1" dirty="0" smtClean="0"/>
          </a:p>
          <a:p>
            <a:pPr algn="ctr"/>
            <a:endParaRPr lang="en-GB" sz="2400" b="1" dirty="0" smtClean="0"/>
          </a:p>
          <a:p>
            <a:pPr algn="ctr"/>
            <a:endParaRPr lang="en-GB" sz="2400" b="1" dirty="0" smtClean="0"/>
          </a:p>
          <a:p>
            <a:pPr algn="ctr"/>
            <a:endParaRPr lang="en-GB" sz="2400" b="1" dirty="0"/>
          </a:p>
        </p:txBody>
      </p:sp>
      <p:sp>
        <p:nvSpPr>
          <p:cNvPr id="11" name="Rectangle 10"/>
          <p:cNvSpPr/>
          <p:nvPr/>
        </p:nvSpPr>
        <p:spPr>
          <a:xfrm>
            <a:off x="6300192" y="836712"/>
            <a:ext cx="2088232" cy="151216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sz="2400" b="1" dirty="0" smtClean="0"/>
          </a:p>
          <a:p>
            <a:pPr algn="ctr"/>
            <a:endParaRPr lang="en-GB" dirty="0" smtClean="0"/>
          </a:p>
          <a:p>
            <a:pPr algn="ctr"/>
            <a:endParaRPr lang="en-GB" dirty="0" smtClean="0"/>
          </a:p>
          <a:p>
            <a:pPr algn="ctr"/>
            <a:endParaRPr lang="en-GB" dirty="0"/>
          </a:p>
        </p:txBody>
      </p:sp>
      <p:sp>
        <p:nvSpPr>
          <p:cNvPr id="12" name="Right Arrow 11"/>
          <p:cNvSpPr/>
          <p:nvPr/>
        </p:nvSpPr>
        <p:spPr>
          <a:xfrm>
            <a:off x="5508104" y="3140968"/>
            <a:ext cx="648072" cy="432048"/>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3" name="Down Arrow 12"/>
          <p:cNvSpPr/>
          <p:nvPr/>
        </p:nvSpPr>
        <p:spPr>
          <a:xfrm>
            <a:off x="7020272" y="2492896"/>
            <a:ext cx="504056" cy="864096"/>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4" name="Rounded Rectangle 13"/>
          <p:cNvSpPr/>
          <p:nvPr/>
        </p:nvSpPr>
        <p:spPr>
          <a:xfrm>
            <a:off x="6300192" y="3573016"/>
            <a:ext cx="2232248" cy="15121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2400" b="1" dirty="0" smtClean="0"/>
          </a:p>
          <a:p>
            <a:pPr algn="ctr"/>
            <a:endParaRPr lang="en-GB" sz="2400" b="1" dirty="0" smtClean="0"/>
          </a:p>
          <a:p>
            <a:pPr algn="ctr"/>
            <a:endParaRPr lang="en-GB" sz="2400" b="1" dirty="0" smtClean="0"/>
          </a:p>
          <a:p>
            <a:pPr algn="ctr"/>
            <a:endParaRPr lang="en-GB" dirty="0" smtClean="0"/>
          </a:p>
          <a:p>
            <a:pPr algn="ctr"/>
            <a:endParaRPr lang="en-GB" dirty="0" smtClean="0"/>
          </a:p>
          <a:p>
            <a:pPr algn="ctr"/>
            <a:endParaRPr lang="en-GB" dirty="0"/>
          </a:p>
        </p:txBody>
      </p:sp>
      <p:sp>
        <p:nvSpPr>
          <p:cNvPr id="16" name="TextBox 15"/>
          <p:cNvSpPr txBox="1"/>
          <p:nvPr/>
        </p:nvSpPr>
        <p:spPr>
          <a:xfrm>
            <a:off x="539552" y="908720"/>
            <a:ext cx="2448272" cy="369332"/>
          </a:xfrm>
          <a:prstGeom prst="rect">
            <a:avLst/>
          </a:prstGeom>
          <a:noFill/>
        </p:spPr>
        <p:txBody>
          <a:bodyPr wrap="square" rtlCol="0">
            <a:spAutoFit/>
          </a:bodyPr>
          <a:lstStyle/>
          <a:p>
            <a:r>
              <a:rPr lang="en-GB" b="1" dirty="0" smtClean="0">
                <a:solidFill>
                  <a:srgbClr val="0000FF"/>
                </a:solidFill>
              </a:rPr>
              <a:t>Industry as a system</a:t>
            </a:r>
            <a:endParaRPr lang="en-GB" b="1" dirty="0">
              <a:solidFill>
                <a:srgbClr val="0000FF"/>
              </a:solidFill>
            </a:endParaRPr>
          </a:p>
        </p:txBody>
      </p:sp>
      <p:sp>
        <p:nvSpPr>
          <p:cNvPr id="17" name="TextBox 16"/>
          <p:cNvSpPr txBox="1"/>
          <p:nvPr/>
        </p:nvSpPr>
        <p:spPr>
          <a:xfrm>
            <a:off x="347564" y="5105101"/>
            <a:ext cx="264026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9. Add these labels</a:t>
            </a:r>
            <a:endParaRPr lang="en-GB" sz="2400" dirty="0"/>
          </a:p>
        </p:txBody>
      </p:sp>
      <p:sp>
        <p:nvSpPr>
          <p:cNvPr id="18" name="TextBox 17"/>
          <p:cNvSpPr txBox="1"/>
          <p:nvPr/>
        </p:nvSpPr>
        <p:spPr>
          <a:xfrm>
            <a:off x="251520" y="5949280"/>
            <a:ext cx="702078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b="1" dirty="0" smtClean="0">
                <a:solidFill>
                  <a:schemeClr val="tx1"/>
                </a:solidFill>
              </a:rPr>
              <a:t>1. Inputs 2. Stores 3. Processes 4. Outputs 5. Impacts</a:t>
            </a:r>
            <a:endParaRPr lang="en-GB" sz="2400" b="1" dirty="0">
              <a:solidFill>
                <a:schemeClr val="tx1"/>
              </a:solidFill>
            </a:endParaRPr>
          </a:p>
        </p:txBody>
      </p:sp>
    </p:spTree>
    <p:extLst>
      <p:ext uri="{BB962C8B-B14F-4D97-AF65-F5344CB8AC3E}">
        <p14:creationId xmlns:p14="http://schemas.microsoft.com/office/powerpoint/2010/main" xmlns="" val="2490050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6336" y="6239727"/>
            <a:ext cx="1456679"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11</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2195736" y="188640"/>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39552" y="908720"/>
            <a:ext cx="3600400" cy="369332"/>
          </a:xfrm>
          <a:prstGeom prst="rect">
            <a:avLst/>
          </a:prstGeom>
          <a:noFill/>
        </p:spPr>
        <p:txBody>
          <a:bodyPr wrap="square" rtlCol="0">
            <a:spAutoFit/>
          </a:bodyPr>
          <a:lstStyle/>
          <a:p>
            <a:r>
              <a:rPr lang="en-GB" b="1" dirty="0" smtClean="0">
                <a:solidFill>
                  <a:srgbClr val="0000FF"/>
                </a:solidFill>
              </a:rPr>
              <a:t>Changing Employment patterns</a:t>
            </a:r>
            <a:endParaRPr lang="en-GB" b="1" dirty="0">
              <a:solidFill>
                <a:srgbClr val="0000FF"/>
              </a:solidFill>
            </a:endParaRPr>
          </a:p>
        </p:txBody>
      </p:sp>
      <p:pic>
        <p:nvPicPr>
          <p:cNvPr id="8" name="Picture 7" descr="gg0300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3888" y="908720"/>
            <a:ext cx="5112568" cy="4392488"/>
          </a:xfrm>
          <a:prstGeom prst="rect">
            <a:avLst/>
          </a:prstGeom>
          <a:noFill/>
          <a:ln>
            <a:noFill/>
          </a:ln>
          <a:extLst/>
        </p:spPr>
      </p:pic>
      <p:sp>
        <p:nvSpPr>
          <p:cNvPr id="9" name="TextBox 8"/>
          <p:cNvSpPr txBox="1"/>
          <p:nvPr/>
        </p:nvSpPr>
        <p:spPr>
          <a:xfrm>
            <a:off x="503560" y="5301208"/>
            <a:ext cx="4860528"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10. Why did these changes take place</a:t>
            </a:r>
            <a:endParaRPr lang="en-GB" sz="2400" dirty="0"/>
          </a:p>
        </p:txBody>
      </p:sp>
      <p:sp>
        <p:nvSpPr>
          <p:cNvPr id="3" name="TextBox 2"/>
          <p:cNvSpPr txBox="1"/>
          <p:nvPr/>
        </p:nvSpPr>
        <p:spPr>
          <a:xfrm>
            <a:off x="503560" y="6008894"/>
            <a:ext cx="4860528"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11. Why type of Industry is missing</a:t>
            </a:r>
            <a:endParaRPr lang="en-GB" sz="2400" dirty="0"/>
          </a:p>
        </p:txBody>
      </p:sp>
    </p:spTree>
    <p:extLst>
      <p:ext uri="{BB962C8B-B14F-4D97-AF65-F5344CB8AC3E}">
        <p14:creationId xmlns:p14="http://schemas.microsoft.com/office/powerpoint/2010/main" xmlns="" val="2490050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6336" y="6239727"/>
            <a:ext cx="1456679"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12</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2627784" y="188640"/>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51520" y="908720"/>
            <a:ext cx="3816424" cy="369332"/>
          </a:xfrm>
          <a:prstGeom prst="rect">
            <a:avLst/>
          </a:prstGeom>
          <a:noFill/>
        </p:spPr>
        <p:txBody>
          <a:bodyPr wrap="square" rtlCol="0">
            <a:spAutoFit/>
          </a:bodyPr>
          <a:lstStyle/>
          <a:p>
            <a:r>
              <a:rPr lang="en-GB" b="1" dirty="0" smtClean="0">
                <a:solidFill>
                  <a:srgbClr val="0000FF"/>
                </a:solidFill>
              </a:rPr>
              <a:t>Industrial Location Factors</a:t>
            </a:r>
            <a:endParaRPr lang="en-GB" b="1" dirty="0">
              <a:solidFill>
                <a:srgbClr val="0000FF"/>
              </a:solidFill>
            </a:endParaRPr>
          </a:p>
        </p:txBody>
      </p:sp>
      <p:sp>
        <p:nvSpPr>
          <p:cNvPr id="17" name="TextBox 16"/>
          <p:cNvSpPr txBox="1"/>
          <p:nvPr/>
        </p:nvSpPr>
        <p:spPr>
          <a:xfrm>
            <a:off x="0" y="2420888"/>
            <a:ext cx="9144000" cy="31085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800" dirty="0" smtClean="0"/>
              <a:t>Site, situation, climate, raw materials, component suppliers, universities, water and power supplies, energy, accessibility of transport and communications, capital, labour , market, ready-built accommodation, similar companies nearby, industrial inertia, quality of life (e.g. leisure attractions) and social attractions (e.g. housing, shopping, schools) and government influence (grants, loans and other incentives).</a:t>
            </a:r>
            <a:endParaRPr lang="en-GB" sz="2400" dirty="0" smtClean="0"/>
          </a:p>
        </p:txBody>
      </p:sp>
      <p:sp>
        <p:nvSpPr>
          <p:cNvPr id="18" name="TextBox 17"/>
          <p:cNvSpPr txBox="1"/>
          <p:nvPr/>
        </p:nvSpPr>
        <p:spPr>
          <a:xfrm>
            <a:off x="323528" y="1484784"/>
            <a:ext cx="7416824"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b="1" dirty="0" smtClean="0"/>
              <a:t>12. How do these factors affect the location of Industry</a:t>
            </a:r>
          </a:p>
        </p:txBody>
      </p:sp>
    </p:spTree>
    <p:extLst>
      <p:ext uri="{BB962C8B-B14F-4D97-AF65-F5344CB8AC3E}">
        <p14:creationId xmlns:p14="http://schemas.microsoft.com/office/powerpoint/2010/main" xmlns="" val="2490050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7596336" y="6239727"/>
            <a:ext cx="1456679"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13</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2987824" y="260648"/>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95536" y="1916832"/>
            <a:ext cx="2016224" cy="338437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b="1" dirty="0" smtClean="0"/>
              <a:t>INPUTS</a:t>
            </a:r>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p:txBody>
      </p:sp>
      <p:sp>
        <p:nvSpPr>
          <p:cNvPr id="8" name="Right Arrow 7"/>
          <p:cNvSpPr/>
          <p:nvPr/>
        </p:nvSpPr>
        <p:spPr>
          <a:xfrm>
            <a:off x="2627784" y="3501008"/>
            <a:ext cx="648072" cy="432048"/>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9" name="Rectangle 8"/>
          <p:cNvSpPr/>
          <p:nvPr/>
        </p:nvSpPr>
        <p:spPr>
          <a:xfrm>
            <a:off x="3275856" y="1916832"/>
            <a:ext cx="1944216" cy="15121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b="1" dirty="0" smtClean="0"/>
              <a:t>Stores</a:t>
            </a:r>
          </a:p>
          <a:p>
            <a:pPr algn="ctr"/>
            <a:endParaRPr lang="en-GB" dirty="0" smtClean="0"/>
          </a:p>
          <a:p>
            <a:pPr algn="ctr"/>
            <a:endParaRPr lang="en-GB" dirty="0" smtClean="0"/>
          </a:p>
          <a:p>
            <a:pPr algn="ctr"/>
            <a:endParaRPr lang="en-GB" dirty="0"/>
          </a:p>
        </p:txBody>
      </p:sp>
      <p:sp>
        <p:nvSpPr>
          <p:cNvPr id="10" name="Rectangle 9"/>
          <p:cNvSpPr/>
          <p:nvPr/>
        </p:nvSpPr>
        <p:spPr>
          <a:xfrm>
            <a:off x="3275856" y="4005064"/>
            <a:ext cx="1944216" cy="165618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b="1" dirty="0" smtClean="0"/>
              <a:t>Processes</a:t>
            </a:r>
          </a:p>
          <a:p>
            <a:pPr algn="ctr"/>
            <a:endParaRPr lang="en-GB" sz="2400" b="1" dirty="0" smtClean="0"/>
          </a:p>
          <a:p>
            <a:pPr algn="ctr"/>
            <a:endParaRPr lang="en-GB" sz="2400" b="1" dirty="0" smtClean="0"/>
          </a:p>
          <a:p>
            <a:pPr algn="ctr"/>
            <a:endParaRPr lang="en-GB" sz="2400" b="1" dirty="0"/>
          </a:p>
        </p:txBody>
      </p:sp>
      <p:sp>
        <p:nvSpPr>
          <p:cNvPr id="11" name="Rectangle 10"/>
          <p:cNvSpPr/>
          <p:nvPr/>
        </p:nvSpPr>
        <p:spPr>
          <a:xfrm>
            <a:off x="5796136" y="980728"/>
            <a:ext cx="2088232" cy="15121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b="1" dirty="0" smtClean="0"/>
              <a:t>Outputs</a:t>
            </a:r>
          </a:p>
          <a:p>
            <a:pPr algn="ctr"/>
            <a:endParaRPr lang="en-GB" dirty="0" smtClean="0"/>
          </a:p>
          <a:p>
            <a:pPr algn="ctr"/>
            <a:endParaRPr lang="en-GB" dirty="0" smtClean="0"/>
          </a:p>
          <a:p>
            <a:pPr algn="ctr"/>
            <a:endParaRPr lang="en-GB" dirty="0"/>
          </a:p>
        </p:txBody>
      </p:sp>
      <p:sp>
        <p:nvSpPr>
          <p:cNvPr id="12" name="Right Arrow 11"/>
          <p:cNvSpPr/>
          <p:nvPr/>
        </p:nvSpPr>
        <p:spPr>
          <a:xfrm>
            <a:off x="5220072" y="3501008"/>
            <a:ext cx="648072" cy="432048"/>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3" name="Down Arrow 12"/>
          <p:cNvSpPr/>
          <p:nvPr/>
        </p:nvSpPr>
        <p:spPr>
          <a:xfrm>
            <a:off x="6732240" y="2636912"/>
            <a:ext cx="504056" cy="864096"/>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4" name="Rounded Rectangle 13"/>
          <p:cNvSpPr/>
          <p:nvPr/>
        </p:nvSpPr>
        <p:spPr>
          <a:xfrm>
            <a:off x="6084168" y="3573016"/>
            <a:ext cx="2232248" cy="24482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b="1" dirty="0" smtClean="0"/>
              <a:t>Impacts</a:t>
            </a:r>
          </a:p>
          <a:p>
            <a:pPr algn="ctr"/>
            <a:endParaRPr lang="en-GB" sz="2400" b="1" dirty="0" smtClean="0"/>
          </a:p>
          <a:p>
            <a:pPr algn="ctr"/>
            <a:endParaRPr lang="en-GB" dirty="0" smtClean="0"/>
          </a:p>
          <a:p>
            <a:pPr algn="ctr"/>
            <a:endParaRPr lang="en-GB" dirty="0" smtClean="0"/>
          </a:p>
          <a:p>
            <a:pPr algn="ctr"/>
            <a:endParaRPr lang="en-GB" dirty="0"/>
          </a:p>
        </p:txBody>
      </p:sp>
      <p:sp>
        <p:nvSpPr>
          <p:cNvPr id="16" name="TextBox 15"/>
          <p:cNvSpPr txBox="1"/>
          <p:nvPr/>
        </p:nvSpPr>
        <p:spPr>
          <a:xfrm>
            <a:off x="539552" y="908720"/>
            <a:ext cx="439248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400" b="1" dirty="0" smtClean="0">
                <a:solidFill>
                  <a:schemeClr val="tx1"/>
                </a:solidFill>
              </a:rPr>
              <a:t>CASE STUDY  - Type of FARMING</a:t>
            </a:r>
            <a:endParaRPr lang="en-GB" sz="2400" b="1" dirty="0">
              <a:solidFill>
                <a:schemeClr val="tx1"/>
              </a:solidFill>
            </a:endParaRPr>
          </a:p>
        </p:txBody>
      </p:sp>
      <p:sp>
        <p:nvSpPr>
          <p:cNvPr id="17" name="TextBox 16"/>
          <p:cNvSpPr txBox="1"/>
          <p:nvPr/>
        </p:nvSpPr>
        <p:spPr>
          <a:xfrm>
            <a:off x="395536" y="6093296"/>
            <a:ext cx="4896544"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b="1" dirty="0" smtClean="0">
                <a:solidFill>
                  <a:schemeClr val="bg1"/>
                </a:solidFill>
              </a:rPr>
              <a:t>13. Complete the system diagram</a:t>
            </a:r>
            <a:endParaRPr lang="en-GB" sz="2400" b="1" dirty="0">
              <a:solidFill>
                <a:schemeClr val="bg1"/>
              </a:solidFill>
            </a:endParaRPr>
          </a:p>
        </p:txBody>
      </p:sp>
    </p:spTree>
    <p:extLst>
      <p:ext uri="{BB962C8B-B14F-4D97-AF65-F5344CB8AC3E}">
        <p14:creationId xmlns:p14="http://schemas.microsoft.com/office/powerpoint/2010/main" xmlns="" val="2490050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7596336" y="6239727"/>
            <a:ext cx="1456679"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14</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3347864" y="188640"/>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51520" y="908720"/>
            <a:ext cx="7272808" cy="369332"/>
          </a:xfrm>
          <a:prstGeom prst="rect">
            <a:avLst/>
          </a:prstGeom>
          <a:noFill/>
        </p:spPr>
        <p:txBody>
          <a:bodyPr wrap="square" rtlCol="0">
            <a:spAutoFit/>
          </a:bodyPr>
          <a:lstStyle/>
          <a:p>
            <a:r>
              <a:rPr lang="en-GB" b="1" dirty="0" smtClean="0">
                <a:solidFill>
                  <a:srgbClr val="0000FF"/>
                </a:solidFill>
              </a:rPr>
              <a:t>How and why the locations of different economic activities has changed.  </a:t>
            </a:r>
          </a:p>
        </p:txBody>
      </p:sp>
      <p:pic>
        <p:nvPicPr>
          <p:cNvPr id="11" name="Picture 10"/>
          <p:cNvPicPr/>
          <p:nvPr/>
        </p:nvPicPr>
        <p:blipFill>
          <a:blip r:embed="rId3" cstate="print"/>
          <a:srcRect/>
          <a:stretch>
            <a:fillRect/>
          </a:stretch>
        </p:blipFill>
        <p:spPr bwMode="auto">
          <a:xfrm>
            <a:off x="7524328" y="836712"/>
            <a:ext cx="1028700" cy="771525"/>
          </a:xfrm>
          <a:prstGeom prst="rect">
            <a:avLst/>
          </a:prstGeom>
          <a:noFill/>
          <a:ln w="9525">
            <a:noFill/>
            <a:miter lim="800000"/>
            <a:headEnd/>
            <a:tailEnd/>
          </a:ln>
        </p:spPr>
      </p:pic>
      <p:sp>
        <p:nvSpPr>
          <p:cNvPr id="12" name="TextBox 11"/>
          <p:cNvSpPr txBox="1"/>
          <p:nvPr/>
        </p:nvSpPr>
        <p:spPr>
          <a:xfrm>
            <a:off x="395536" y="1700808"/>
            <a:ext cx="720080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14. How has the location of </a:t>
            </a:r>
            <a:r>
              <a:rPr lang="en-GB" sz="2400" b="1" u="sng" dirty="0" smtClean="0"/>
              <a:t>the docks </a:t>
            </a:r>
            <a:r>
              <a:rPr lang="en-GB" sz="2400" dirty="0" smtClean="0"/>
              <a:t>changed in Bristol</a:t>
            </a:r>
            <a:endParaRPr lang="en-GB" sz="2400" dirty="0"/>
          </a:p>
        </p:txBody>
      </p:sp>
      <p:sp>
        <p:nvSpPr>
          <p:cNvPr id="13" name="TextBox 12"/>
          <p:cNvSpPr txBox="1"/>
          <p:nvPr/>
        </p:nvSpPr>
        <p:spPr>
          <a:xfrm>
            <a:off x="395536" y="2708920"/>
            <a:ext cx="6768752"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15. How has the location of </a:t>
            </a:r>
            <a:r>
              <a:rPr lang="en-GB" sz="2400" b="1" u="sng" dirty="0" smtClean="0"/>
              <a:t>RETAIL </a:t>
            </a:r>
            <a:r>
              <a:rPr lang="en-GB" sz="2400" dirty="0" smtClean="0"/>
              <a:t>changed in Bristol</a:t>
            </a:r>
            <a:endParaRPr lang="en-GB" sz="2400" dirty="0"/>
          </a:p>
        </p:txBody>
      </p:sp>
      <p:sp>
        <p:nvSpPr>
          <p:cNvPr id="14" name="TextBox 13"/>
          <p:cNvSpPr txBox="1"/>
          <p:nvPr/>
        </p:nvSpPr>
        <p:spPr>
          <a:xfrm>
            <a:off x="323528" y="3789040"/>
            <a:ext cx="8136904"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16. What are the  environmental, social and economic reasons for the change in the location of </a:t>
            </a:r>
            <a:r>
              <a:rPr lang="en-GB" sz="2400" b="1" u="sng" dirty="0" smtClean="0"/>
              <a:t>the docks</a:t>
            </a:r>
            <a:endParaRPr lang="en-GB" sz="2400" b="1" u="sng" dirty="0"/>
          </a:p>
        </p:txBody>
      </p:sp>
      <p:sp>
        <p:nvSpPr>
          <p:cNvPr id="15" name="TextBox 14"/>
          <p:cNvSpPr txBox="1"/>
          <p:nvPr/>
        </p:nvSpPr>
        <p:spPr>
          <a:xfrm>
            <a:off x="395536" y="5085184"/>
            <a:ext cx="8136904"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17. What are the  environmental, social and economic reasons for the change in the location of </a:t>
            </a:r>
            <a:r>
              <a:rPr lang="en-GB" sz="2400" b="1" u="sng" dirty="0" smtClean="0"/>
              <a:t>RETAIL</a:t>
            </a:r>
            <a:endParaRPr lang="en-GB" sz="2400" b="1" u="sng" dirty="0"/>
          </a:p>
        </p:txBody>
      </p:sp>
    </p:spTree>
    <p:extLst>
      <p:ext uri="{BB962C8B-B14F-4D97-AF65-F5344CB8AC3E}">
        <p14:creationId xmlns:p14="http://schemas.microsoft.com/office/powerpoint/2010/main" xmlns="" val="2490050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8" name="Picture 7"/>
          <p:cNvPicPr/>
          <p:nvPr/>
        </p:nvPicPr>
        <p:blipFill>
          <a:blip r:embed="rId3" cstate="print"/>
          <a:srcRect/>
          <a:stretch>
            <a:fillRect/>
          </a:stretch>
        </p:blipFill>
        <p:spPr bwMode="auto">
          <a:xfrm>
            <a:off x="7668344" y="332656"/>
            <a:ext cx="1244724" cy="1224136"/>
          </a:xfrm>
          <a:prstGeom prst="rect">
            <a:avLst/>
          </a:prstGeom>
          <a:noFill/>
          <a:ln w="9525">
            <a:noFill/>
            <a:miter lim="800000"/>
            <a:headEnd/>
            <a:tailEnd/>
          </a:ln>
        </p:spPr>
      </p:pic>
      <p:sp>
        <p:nvSpPr>
          <p:cNvPr id="2" name="TextBox 1"/>
          <p:cNvSpPr txBox="1"/>
          <p:nvPr/>
        </p:nvSpPr>
        <p:spPr>
          <a:xfrm>
            <a:off x="7596336" y="6239727"/>
            <a:ext cx="1456679"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15</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3779912" y="188640"/>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51520" y="908720"/>
            <a:ext cx="7560840" cy="648072"/>
          </a:xfrm>
          <a:prstGeom prst="rect">
            <a:avLst/>
          </a:prstGeom>
          <a:noFill/>
        </p:spPr>
        <p:txBody>
          <a:bodyPr wrap="square" rtlCol="0">
            <a:spAutoFit/>
          </a:bodyPr>
          <a:lstStyle/>
          <a:p>
            <a:r>
              <a:rPr lang="en-GB" b="1" dirty="0" smtClean="0">
                <a:solidFill>
                  <a:srgbClr val="0000FF"/>
                </a:solidFill>
              </a:rPr>
              <a:t>Case study  from an LEDC to illustrate the factors that affect the location of different types of economic activity. </a:t>
            </a:r>
          </a:p>
        </p:txBody>
      </p:sp>
      <p:sp>
        <p:nvSpPr>
          <p:cNvPr id="45057" name="Rectangle 1"/>
          <p:cNvSpPr>
            <a:spLocks noChangeArrowheads="1"/>
          </p:cNvSpPr>
          <p:nvPr/>
        </p:nvSpPr>
        <p:spPr bwMode="auto">
          <a:xfrm>
            <a:off x="179512" y="1772816"/>
            <a:ext cx="7344816" cy="83099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180975" algn="l"/>
                <a:tab pos="457200" algn="l"/>
              </a:tabLst>
            </a:pPr>
            <a:r>
              <a:rPr kumimoji="0" lang="en-GB" sz="2400" b="0" i="0" u="none" strike="noStrike" cap="none" normalizeH="0" baseline="0" dirty="0" smtClean="0">
                <a:ln>
                  <a:noFill/>
                </a:ln>
                <a:solidFill>
                  <a:schemeClr val="bg1"/>
                </a:solidFill>
                <a:effectLst/>
                <a:ea typeface="Times New Roman" pitchFamily="18" charset="0"/>
                <a:cs typeface="Calibri" pitchFamily="34" charset="0"/>
              </a:rPr>
              <a:t>18. What is outsourcing?</a:t>
            </a:r>
            <a:r>
              <a:rPr lang="en-GB" sz="1100" dirty="0" smtClean="0">
                <a:solidFill>
                  <a:schemeClr val="bg1"/>
                </a:solidFill>
                <a:cs typeface="Arial" pitchFamily="34" charset="0"/>
              </a:rPr>
              <a:t>   </a:t>
            </a:r>
          </a:p>
          <a:p>
            <a:pPr marL="0" marR="0" lvl="0" indent="0" algn="l" defTabSz="914400" rtl="0" eaLnBrk="1" fontAlgn="base" latinLnBrk="0" hangingPunct="1">
              <a:lnSpc>
                <a:spcPct val="100000"/>
              </a:lnSpc>
              <a:spcBef>
                <a:spcPct val="0"/>
              </a:spcBef>
              <a:spcAft>
                <a:spcPct val="0"/>
              </a:spcAft>
              <a:buClrTx/>
              <a:buSzTx/>
              <a:tabLst>
                <a:tab pos="180975" algn="l"/>
                <a:tab pos="457200" algn="l"/>
              </a:tabLst>
            </a:pPr>
            <a:r>
              <a:rPr kumimoji="0" lang="en-GB" sz="2400" b="0" i="0" u="none" strike="noStrike" cap="none" normalizeH="0" baseline="0" dirty="0" smtClean="0">
                <a:ln>
                  <a:noFill/>
                </a:ln>
                <a:solidFill>
                  <a:schemeClr val="bg1"/>
                </a:solidFill>
                <a:effectLst/>
                <a:ea typeface="Times New Roman" pitchFamily="18" charset="0"/>
                <a:cs typeface="Calibri" pitchFamily="34" charset="0"/>
              </a:rPr>
              <a:t>19. What is offshoring?  20. What is a footloose industry</a:t>
            </a:r>
            <a:r>
              <a:rPr kumimoji="0" lang="en-GB" sz="2400" b="0" i="0" u="none" strike="noStrike" cap="none" normalizeH="0" baseline="0" dirty="0" smtClean="0">
                <a:ln>
                  <a:noFill/>
                </a:ln>
                <a:solidFill>
                  <a:schemeClr val="tx1"/>
                </a:solidFill>
                <a:effectLst/>
                <a:ea typeface="Times New Roman" pitchFamily="18" charset="0"/>
                <a:cs typeface="Calibri" pitchFamily="34" charset="0"/>
              </a:rPr>
              <a:t>? </a:t>
            </a:r>
            <a:endParaRPr kumimoji="0" lang="en-GB" sz="3600" b="0" i="0" u="none" strike="noStrike" cap="none" normalizeH="0" baseline="0" dirty="0" smtClean="0">
              <a:ln>
                <a:noFill/>
              </a:ln>
              <a:solidFill>
                <a:schemeClr val="tx1"/>
              </a:solidFill>
              <a:effectLst/>
              <a:cs typeface="Arial" pitchFamily="34" charset="0"/>
            </a:endParaRPr>
          </a:p>
        </p:txBody>
      </p:sp>
      <p:graphicFrame>
        <p:nvGraphicFramePr>
          <p:cNvPr id="12" name="Table 11"/>
          <p:cNvGraphicFramePr>
            <a:graphicFrameLocks noGrp="1"/>
          </p:cNvGraphicFramePr>
          <p:nvPr/>
        </p:nvGraphicFramePr>
        <p:xfrm>
          <a:off x="251520" y="3501008"/>
          <a:ext cx="8568952" cy="2168813"/>
        </p:xfrm>
        <a:graphic>
          <a:graphicData uri="http://schemas.openxmlformats.org/drawingml/2006/table">
            <a:tbl>
              <a:tblPr firstRow="1" bandRow="1">
                <a:tableStyleId>{5940675A-B579-460E-94D1-54222C63F5DA}</a:tableStyleId>
              </a:tblPr>
              <a:tblGrid>
                <a:gridCol w="2142238"/>
                <a:gridCol w="2142238"/>
                <a:gridCol w="2142238"/>
                <a:gridCol w="2142238"/>
              </a:tblGrid>
              <a:tr h="670370">
                <a:tc>
                  <a:txBody>
                    <a:bodyPr/>
                    <a:lstStyle/>
                    <a:p>
                      <a:pPr algn="ctr"/>
                      <a:r>
                        <a:rPr lang="en-GB" sz="2400" dirty="0" smtClean="0"/>
                        <a:t>Labour</a:t>
                      </a:r>
                      <a:endParaRPr lang="en-GB" sz="2400" dirty="0"/>
                    </a:p>
                  </a:txBody>
                  <a:tcPr>
                    <a:solidFill>
                      <a:schemeClr val="bg1"/>
                    </a:solidFill>
                  </a:tcPr>
                </a:tc>
                <a:tc>
                  <a:txBody>
                    <a:bodyPr/>
                    <a:lstStyle/>
                    <a:p>
                      <a:pPr algn="ctr"/>
                      <a:r>
                        <a:rPr lang="en-GB" sz="2400" dirty="0" smtClean="0"/>
                        <a:t>Cost</a:t>
                      </a:r>
                      <a:endParaRPr lang="en-GB" sz="2400" dirty="0"/>
                    </a:p>
                  </a:txBody>
                  <a:tcPr>
                    <a:solidFill>
                      <a:schemeClr val="bg1"/>
                    </a:solidFill>
                  </a:tcPr>
                </a:tc>
                <a:tc>
                  <a:txBody>
                    <a:bodyPr/>
                    <a:lstStyle/>
                    <a:p>
                      <a:pPr algn="ctr"/>
                      <a:r>
                        <a:rPr lang="en-GB" sz="2400" dirty="0" smtClean="0"/>
                        <a:t>Geographical Location</a:t>
                      </a:r>
                      <a:endParaRPr lang="en-GB" sz="2400" dirty="0"/>
                    </a:p>
                  </a:txBody>
                  <a:tcPr>
                    <a:solidFill>
                      <a:schemeClr val="bg1"/>
                    </a:solidFill>
                  </a:tcPr>
                </a:tc>
                <a:tc>
                  <a:txBody>
                    <a:bodyPr/>
                    <a:lstStyle/>
                    <a:p>
                      <a:pPr algn="ctr"/>
                      <a:r>
                        <a:rPr lang="en-GB" sz="2400" dirty="0" smtClean="0"/>
                        <a:t>Government</a:t>
                      </a:r>
                      <a:r>
                        <a:rPr lang="en-GB" sz="2400" baseline="0" dirty="0" smtClean="0"/>
                        <a:t> Policy</a:t>
                      </a:r>
                      <a:endParaRPr lang="en-GB" sz="2400" dirty="0"/>
                    </a:p>
                  </a:txBody>
                  <a:tcPr>
                    <a:solidFill>
                      <a:schemeClr val="bg1"/>
                    </a:solidFill>
                  </a:tcPr>
                </a:tc>
              </a:tr>
              <a:tr h="1345853">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r>
            </a:tbl>
          </a:graphicData>
        </a:graphic>
      </p:graphicFrame>
      <p:sp>
        <p:nvSpPr>
          <p:cNvPr id="13" name="TextBox 12"/>
          <p:cNvSpPr txBox="1"/>
          <p:nvPr/>
        </p:nvSpPr>
        <p:spPr>
          <a:xfrm>
            <a:off x="179512" y="2852936"/>
            <a:ext cx="8733556"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21. How did these factors make India a good location for a call centre</a:t>
            </a:r>
            <a:endParaRPr lang="en-GB" sz="2400" dirty="0"/>
          </a:p>
        </p:txBody>
      </p:sp>
      <p:sp>
        <p:nvSpPr>
          <p:cNvPr id="14" name="TextBox 13"/>
          <p:cNvSpPr txBox="1"/>
          <p:nvPr/>
        </p:nvSpPr>
        <p:spPr>
          <a:xfrm>
            <a:off x="251520" y="5801924"/>
            <a:ext cx="792088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22. Give 3 disadvantages of India  as a location for call centres</a:t>
            </a:r>
            <a:endParaRPr lang="en-GB" sz="2400" dirty="0"/>
          </a:p>
        </p:txBody>
      </p:sp>
    </p:spTree>
    <p:extLst>
      <p:ext uri="{BB962C8B-B14F-4D97-AF65-F5344CB8AC3E}">
        <p14:creationId xmlns:p14="http://schemas.microsoft.com/office/powerpoint/2010/main" xmlns="" val="2490050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7596336" y="6239727"/>
            <a:ext cx="1456679"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16</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4427984" y="260648"/>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0" y="836712"/>
            <a:ext cx="7668344" cy="584775"/>
          </a:xfrm>
          <a:prstGeom prst="rect">
            <a:avLst/>
          </a:prstGeom>
          <a:noFill/>
        </p:spPr>
        <p:txBody>
          <a:bodyPr wrap="square" rtlCol="0">
            <a:spAutoFit/>
          </a:bodyPr>
          <a:lstStyle/>
          <a:p>
            <a:r>
              <a:rPr lang="en-GB" sz="1600" b="1" dirty="0" smtClean="0">
                <a:solidFill>
                  <a:srgbClr val="0000FF"/>
                </a:solidFill>
              </a:rPr>
              <a:t>Case study  from an MEDC to illustrate the factors that affect the location of different types of economic activity. </a:t>
            </a:r>
          </a:p>
        </p:txBody>
      </p:sp>
      <p:pic>
        <p:nvPicPr>
          <p:cNvPr id="9" name="Picture 8"/>
          <p:cNvPicPr/>
          <p:nvPr/>
        </p:nvPicPr>
        <p:blipFill>
          <a:blip r:embed="rId3" cstate="print"/>
          <a:srcRect/>
          <a:stretch>
            <a:fillRect/>
          </a:stretch>
        </p:blipFill>
        <p:spPr bwMode="auto">
          <a:xfrm>
            <a:off x="7884368" y="188640"/>
            <a:ext cx="1011932" cy="1224136"/>
          </a:xfrm>
          <a:prstGeom prst="rect">
            <a:avLst/>
          </a:prstGeom>
          <a:noFill/>
          <a:ln w="9525">
            <a:noFill/>
            <a:miter lim="800000"/>
            <a:headEnd/>
            <a:tailEnd/>
          </a:ln>
        </p:spPr>
      </p:pic>
      <p:graphicFrame>
        <p:nvGraphicFramePr>
          <p:cNvPr id="10" name="Table 9"/>
          <p:cNvGraphicFramePr>
            <a:graphicFrameLocks noGrp="1"/>
          </p:cNvGraphicFramePr>
          <p:nvPr/>
        </p:nvGraphicFramePr>
        <p:xfrm>
          <a:off x="179512" y="1484784"/>
          <a:ext cx="6408712" cy="4712897"/>
        </p:xfrm>
        <a:graphic>
          <a:graphicData uri="http://schemas.openxmlformats.org/drawingml/2006/table">
            <a:tbl>
              <a:tblPr/>
              <a:tblGrid>
                <a:gridCol w="1584176"/>
                <a:gridCol w="2232248"/>
                <a:gridCol w="2592288"/>
              </a:tblGrid>
              <a:tr h="360040">
                <a:tc>
                  <a:txBody>
                    <a:bodyPr/>
                    <a:lstStyle/>
                    <a:p>
                      <a:pPr>
                        <a:lnSpc>
                          <a:spcPct val="115000"/>
                        </a:lnSpc>
                        <a:spcAft>
                          <a:spcPts val="0"/>
                        </a:spcAft>
                      </a:pPr>
                      <a:r>
                        <a:rPr lang="en-GB" sz="2400" dirty="0" smtClean="0">
                          <a:latin typeface="Calibri"/>
                          <a:ea typeface="Calibri"/>
                          <a:cs typeface="Times New Roman"/>
                        </a:rPr>
                        <a:t>Factor</a:t>
                      </a:r>
                      <a:endParaRPr lang="en-GB" sz="2400" dirty="0">
                        <a:latin typeface="Calibri"/>
                        <a:ea typeface="Calibri"/>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400" dirty="0" smtClean="0">
                          <a:latin typeface="Calibri"/>
                          <a:ea typeface="Times New Roman"/>
                          <a:cs typeface="Times New Roman"/>
                        </a:rPr>
                        <a:t>Ebbw Vale 1930</a:t>
                      </a:r>
                      <a:endParaRPr lang="en-GB" sz="2400" dirty="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400" dirty="0" smtClean="0">
                          <a:latin typeface="Calibri"/>
                          <a:ea typeface="Times New Roman"/>
                          <a:cs typeface="Times New Roman"/>
                        </a:rPr>
                        <a:t>Port Talbot 2000</a:t>
                      </a:r>
                      <a:endParaRPr lang="en-GB" sz="2400" dirty="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0040">
                <a:tc>
                  <a:txBody>
                    <a:bodyPr/>
                    <a:lstStyle/>
                    <a:p>
                      <a:pPr>
                        <a:lnSpc>
                          <a:spcPct val="115000"/>
                        </a:lnSpc>
                        <a:spcAft>
                          <a:spcPts val="0"/>
                        </a:spcAft>
                      </a:pPr>
                      <a:r>
                        <a:rPr lang="en-GB" sz="2000" dirty="0">
                          <a:latin typeface="Calibri"/>
                          <a:ea typeface="Times New Roman"/>
                          <a:cs typeface="Times New Roman"/>
                        </a:rPr>
                        <a:t>Site</a:t>
                      </a:r>
                      <a:endParaRPr lang="en-GB" sz="1400" dirty="0">
                        <a:latin typeface="Calibri"/>
                        <a:ea typeface="Calibri"/>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dirty="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6024">
                <a:tc>
                  <a:txBody>
                    <a:bodyPr/>
                    <a:lstStyle/>
                    <a:p>
                      <a:pPr>
                        <a:lnSpc>
                          <a:spcPct val="115000"/>
                        </a:lnSpc>
                        <a:spcAft>
                          <a:spcPts val="0"/>
                        </a:spcAft>
                      </a:pPr>
                      <a:r>
                        <a:rPr lang="en-GB" sz="2000" dirty="0">
                          <a:latin typeface="Calibri"/>
                          <a:ea typeface="Times New Roman"/>
                          <a:cs typeface="Times New Roman"/>
                        </a:rPr>
                        <a:t>Raw Material</a:t>
                      </a:r>
                      <a:endParaRPr lang="en-GB" sz="1400" dirty="0">
                        <a:latin typeface="Calibri"/>
                        <a:ea typeface="Calibri"/>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dirty="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9599">
                <a:tc>
                  <a:txBody>
                    <a:bodyPr/>
                    <a:lstStyle/>
                    <a:p>
                      <a:pPr>
                        <a:lnSpc>
                          <a:spcPct val="115000"/>
                        </a:lnSpc>
                        <a:spcAft>
                          <a:spcPts val="0"/>
                        </a:spcAft>
                      </a:pPr>
                      <a:r>
                        <a:rPr lang="en-GB" sz="2000" dirty="0">
                          <a:latin typeface="Calibri"/>
                          <a:ea typeface="Times New Roman"/>
                          <a:cs typeface="Times New Roman"/>
                        </a:rPr>
                        <a:t>Energy</a:t>
                      </a:r>
                      <a:endParaRPr lang="en-GB" sz="1400" dirty="0">
                        <a:latin typeface="Calibri"/>
                        <a:ea typeface="Calibri"/>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dirty="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dirty="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5037">
                <a:tc>
                  <a:txBody>
                    <a:bodyPr/>
                    <a:lstStyle/>
                    <a:p>
                      <a:pPr>
                        <a:lnSpc>
                          <a:spcPct val="115000"/>
                        </a:lnSpc>
                        <a:spcAft>
                          <a:spcPts val="0"/>
                        </a:spcAft>
                      </a:pPr>
                      <a:r>
                        <a:rPr lang="en-GB" sz="2000" dirty="0">
                          <a:latin typeface="Calibri"/>
                          <a:ea typeface="Times New Roman"/>
                          <a:cs typeface="Times New Roman"/>
                        </a:rPr>
                        <a:t>Water </a:t>
                      </a:r>
                      <a:endParaRPr lang="en-GB" sz="1400" dirty="0">
                        <a:latin typeface="Calibri"/>
                        <a:ea typeface="Calibri"/>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dirty="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4113">
                <a:tc>
                  <a:txBody>
                    <a:bodyPr/>
                    <a:lstStyle/>
                    <a:p>
                      <a:pPr>
                        <a:lnSpc>
                          <a:spcPct val="115000"/>
                        </a:lnSpc>
                        <a:spcAft>
                          <a:spcPts val="0"/>
                        </a:spcAft>
                      </a:pPr>
                      <a:r>
                        <a:rPr lang="en-GB" sz="1800" dirty="0">
                          <a:latin typeface="Calibri"/>
                          <a:ea typeface="Times New Roman"/>
                          <a:cs typeface="Times New Roman"/>
                        </a:rPr>
                        <a:t>Transport of </a:t>
                      </a:r>
                      <a:endParaRPr lang="en-GB" sz="1400" dirty="0">
                        <a:latin typeface="Calibri"/>
                        <a:ea typeface="Calibri"/>
                        <a:cs typeface="Times New Roman"/>
                      </a:endParaRPr>
                    </a:p>
                    <a:p>
                      <a:pPr>
                        <a:lnSpc>
                          <a:spcPct val="115000"/>
                        </a:lnSpc>
                        <a:spcAft>
                          <a:spcPts val="0"/>
                        </a:spcAft>
                      </a:pPr>
                      <a:r>
                        <a:rPr lang="en-GB" sz="1800" dirty="0">
                          <a:latin typeface="Calibri"/>
                          <a:ea typeface="Times New Roman"/>
                          <a:cs typeface="Times New Roman"/>
                        </a:rPr>
                        <a:t>Raw Materials</a:t>
                      </a:r>
                      <a:endParaRPr lang="en-GB" sz="1400" dirty="0">
                        <a:latin typeface="Calibri"/>
                        <a:ea typeface="Calibri"/>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dirty="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dirty="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4113">
                <a:tc>
                  <a:txBody>
                    <a:bodyPr/>
                    <a:lstStyle/>
                    <a:p>
                      <a:pPr>
                        <a:lnSpc>
                          <a:spcPct val="115000"/>
                        </a:lnSpc>
                        <a:spcAft>
                          <a:spcPts val="0"/>
                        </a:spcAft>
                      </a:pPr>
                      <a:r>
                        <a:rPr lang="en-GB" sz="1800" dirty="0">
                          <a:latin typeface="Calibri"/>
                          <a:ea typeface="Times New Roman"/>
                          <a:cs typeface="Times New Roman"/>
                        </a:rPr>
                        <a:t>Transport of </a:t>
                      </a:r>
                      <a:endParaRPr lang="en-GB" sz="1400" dirty="0">
                        <a:latin typeface="Calibri"/>
                        <a:ea typeface="Calibri"/>
                        <a:cs typeface="Times New Roman"/>
                      </a:endParaRPr>
                    </a:p>
                    <a:p>
                      <a:pPr>
                        <a:lnSpc>
                          <a:spcPct val="115000"/>
                        </a:lnSpc>
                        <a:spcAft>
                          <a:spcPts val="0"/>
                        </a:spcAft>
                      </a:pPr>
                      <a:r>
                        <a:rPr lang="en-GB" sz="1800" dirty="0">
                          <a:latin typeface="Calibri"/>
                          <a:ea typeface="Times New Roman"/>
                          <a:cs typeface="Times New Roman"/>
                        </a:rPr>
                        <a:t>Product</a:t>
                      </a:r>
                      <a:endParaRPr lang="en-GB" sz="1400" dirty="0">
                        <a:latin typeface="Calibri"/>
                        <a:ea typeface="Calibri"/>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dirty="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9599">
                <a:tc>
                  <a:txBody>
                    <a:bodyPr/>
                    <a:lstStyle/>
                    <a:p>
                      <a:pPr>
                        <a:lnSpc>
                          <a:spcPct val="115000"/>
                        </a:lnSpc>
                        <a:spcAft>
                          <a:spcPts val="0"/>
                        </a:spcAft>
                      </a:pPr>
                      <a:r>
                        <a:rPr lang="en-GB" sz="2000" dirty="0">
                          <a:latin typeface="Calibri"/>
                          <a:ea typeface="Times New Roman"/>
                          <a:cs typeface="Times New Roman"/>
                        </a:rPr>
                        <a:t>Capital</a:t>
                      </a:r>
                      <a:endParaRPr lang="en-GB" sz="1400" dirty="0">
                        <a:latin typeface="Calibri"/>
                        <a:ea typeface="Calibri"/>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dirty="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9599">
                <a:tc>
                  <a:txBody>
                    <a:bodyPr/>
                    <a:lstStyle/>
                    <a:p>
                      <a:pPr>
                        <a:lnSpc>
                          <a:spcPct val="115000"/>
                        </a:lnSpc>
                        <a:spcAft>
                          <a:spcPts val="0"/>
                        </a:spcAft>
                      </a:pPr>
                      <a:r>
                        <a:rPr lang="en-GB" sz="2000" dirty="0">
                          <a:latin typeface="Calibri"/>
                          <a:ea typeface="Times New Roman"/>
                          <a:cs typeface="Times New Roman"/>
                        </a:rPr>
                        <a:t>Markets</a:t>
                      </a:r>
                      <a:endParaRPr lang="en-GB" sz="1400" dirty="0">
                        <a:latin typeface="Calibri"/>
                        <a:ea typeface="Calibri"/>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dirty="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9599">
                <a:tc>
                  <a:txBody>
                    <a:bodyPr/>
                    <a:lstStyle/>
                    <a:p>
                      <a:pPr>
                        <a:lnSpc>
                          <a:spcPct val="115000"/>
                        </a:lnSpc>
                        <a:spcAft>
                          <a:spcPts val="0"/>
                        </a:spcAft>
                      </a:pPr>
                      <a:r>
                        <a:rPr lang="en-GB" sz="2000" dirty="0">
                          <a:latin typeface="Calibri"/>
                          <a:ea typeface="Times New Roman"/>
                          <a:cs typeface="Times New Roman"/>
                        </a:rPr>
                        <a:t>Technology</a:t>
                      </a:r>
                      <a:endParaRPr lang="en-GB" sz="1400" dirty="0">
                        <a:latin typeface="Calibri"/>
                        <a:ea typeface="Calibri"/>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dirty="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925">
                <a:tc>
                  <a:txBody>
                    <a:bodyPr/>
                    <a:lstStyle/>
                    <a:p>
                      <a:pPr>
                        <a:lnSpc>
                          <a:spcPct val="115000"/>
                        </a:lnSpc>
                        <a:spcAft>
                          <a:spcPts val="0"/>
                        </a:spcAft>
                      </a:pPr>
                      <a:r>
                        <a:rPr lang="en-GB" sz="2000" dirty="0">
                          <a:latin typeface="Calibri"/>
                          <a:ea typeface="Times New Roman"/>
                          <a:cs typeface="Times New Roman"/>
                        </a:rPr>
                        <a:t>Labour</a:t>
                      </a:r>
                      <a:endParaRPr lang="en-GB" sz="1400" dirty="0">
                        <a:latin typeface="Calibri"/>
                        <a:ea typeface="Calibri"/>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dirty="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n-GB" sz="1000" dirty="0">
                        <a:latin typeface="Calibri"/>
                        <a:ea typeface="Times New Roman"/>
                        <a:cs typeface="Times New Roman"/>
                      </a:endParaRPr>
                    </a:p>
                  </a:txBody>
                  <a:tcPr marL="64527" marR="64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11" name="Picture 10"/>
          <p:cNvPicPr/>
          <p:nvPr/>
        </p:nvPicPr>
        <p:blipFill rotWithShape="1">
          <a:blip r:embed="rId4" cstate="print">
            <a:extLst>
              <a:ext uri="{28A0092B-C50C-407E-A947-70E740481C1C}">
                <a14:useLocalDpi xmlns:a14="http://schemas.microsoft.com/office/drawing/2010/main" xmlns="" val="0"/>
              </a:ext>
            </a:extLst>
          </a:blip>
          <a:srcRect l="17000" t="12267" r="21400" b="23192"/>
          <a:stretch/>
        </p:blipFill>
        <p:spPr bwMode="auto">
          <a:xfrm>
            <a:off x="7020272" y="1772816"/>
            <a:ext cx="1872208" cy="1656184"/>
          </a:xfrm>
          <a:prstGeom prst="rect">
            <a:avLst/>
          </a:prstGeom>
          <a:ln>
            <a:noFill/>
          </a:ln>
          <a:extLst>
            <a:ext uri="{53640926-AAD7-44D8-BBD7-CCE9431645EC}">
              <a14:shadowObscured xmlns:a14="http://schemas.microsoft.com/office/drawing/2010/main" xmlns=""/>
            </a:ext>
          </a:extLst>
        </p:spPr>
      </p:pic>
      <p:pic>
        <p:nvPicPr>
          <p:cNvPr id="12" name="Picture 11"/>
          <p:cNvPicPr/>
          <p:nvPr/>
        </p:nvPicPr>
        <p:blipFill rotWithShape="1">
          <a:blip r:embed="rId5" cstate="print">
            <a:extLst>
              <a:ext uri="{28A0092B-C50C-407E-A947-70E740481C1C}">
                <a14:useLocalDpi xmlns:a14="http://schemas.microsoft.com/office/drawing/2010/main" xmlns="" val="0"/>
              </a:ext>
            </a:extLst>
          </a:blip>
          <a:srcRect l="19402" t="12534" r="25795" b="20533"/>
          <a:stretch/>
        </p:blipFill>
        <p:spPr bwMode="auto">
          <a:xfrm>
            <a:off x="7020272" y="3645024"/>
            <a:ext cx="1872208" cy="1584176"/>
          </a:xfrm>
          <a:prstGeom prst="rect">
            <a:avLst/>
          </a:prstGeom>
          <a:ln>
            <a:noFill/>
          </a:ln>
          <a:extLst>
            <a:ext uri="{53640926-AAD7-44D8-BBD7-CCE9431645EC}">
              <a14:shadowObscured xmlns:a14="http://schemas.microsoft.com/office/drawing/2010/main" xmlns=""/>
            </a:ext>
          </a:extLst>
        </p:spPr>
      </p:pic>
      <p:sp>
        <p:nvSpPr>
          <p:cNvPr id="13" name="TextBox 12"/>
          <p:cNvSpPr txBox="1"/>
          <p:nvPr/>
        </p:nvSpPr>
        <p:spPr>
          <a:xfrm>
            <a:off x="4067944" y="6237312"/>
            <a:ext cx="3024336"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23. Complete the table</a:t>
            </a:r>
            <a:endParaRPr lang="en-GB" sz="2400" dirty="0"/>
          </a:p>
        </p:txBody>
      </p:sp>
    </p:spTree>
    <p:extLst>
      <p:ext uri="{BB962C8B-B14F-4D97-AF65-F5344CB8AC3E}">
        <p14:creationId xmlns:p14="http://schemas.microsoft.com/office/powerpoint/2010/main" xmlns="" val="2490050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6336" y="6239727"/>
            <a:ext cx="1456679"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17</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4869625" y="188640"/>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3528" y="836712"/>
            <a:ext cx="5310336" cy="369332"/>
          </a:xfrm>
          <a:prstGeom prst="rect">
            <a:avLst/>
          </a:prstGeom>
        </p:spPr>
        <p:txBody>
          <a:bodyPr wrap="square">
            <a:spAutoFit/>
          </a:bodyPr>
          <a:lstStyle/>
          <a:p>
            <a:r>
              <a:rPr lang="en-GB" b="1" dirty="0" smtClean="0">
                <a:solidFill>
                  <a:srgbClr val="0000FF"/>
                </a:solidFill>
              </a:rPr>
              <a:t>Defining a multinational company and globalisation</a:t>
            </a:r>
            <a:endParaRPr lang="en-GB" b="1" dirty="0">
              <a:solidFill>
                <a:srgbClr val="0000FF"/>
              </a:solidFill>
            </a:endParaRPr>
          </a:p>
        </p:txBody>
      </p:sp>
      <p:sp>
        <p:nvSpPr>
          <p:cNvPr id="55297" name="Rectangle 1"/>
          <p:cNvSpPr>
            <a:spLocks noChangeArrowheads="1"/>
          </p:cNvSpPr>
          <p:nvPr/>
        </p:nvSpPr>
        <p:spPr bwMode="auto">
          <a:xfrm>
            <a:off x="323528" y="1412776"/>
            <a:ext cx="3503523" cy="461665"/>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180975" algn="l"/>
                <a:tab pos="457200" algn="l"/>
              </a:tabLst>
            </a:pPr>
            <a:r>
              <a:rPr kumimoji="0" lang="en-GB" sz="2400" b="0" i="0" u="none" strike="noStrike" cap="none" normalizeH="0" baseline="0" dirty="0" smtClean="0">
                <a:ln>
                  <a:noFill/>
                </a:ln>
                <a:solidFill>
                  <a:schemeClr val="bg1"/>
                </a:solidFill>
                <a:effectLst/>
                <a:ea typeface="Times New Roman" pitchFamily="18" charset="0"/>
                <a:cs typeface="Times New Roman" pitchFamily="18" charset="0"/>
              </a:rPr>
              <a:t>24. What is Globalisation? </a:t>
            </a:r>
            <a:endParaRPr kumimoji="0" lang="en-GB" sz="5400" b="0" i="0" u="none" strike="noStrike" cap="none" normalizeH="0" baseline="0" dirty="0" smtClean="0">
              <a:ln>
                <a:noFill/>
              </a:ln>
              <a:solidFill>
                <a:schemeClr val="bg1"/>
              </a:solidFill>
              <a:effectLst/>
              <a:cs typeface="Arial" pitchFamily="34" charset="0"/>
            </a:endParaRPr>
          </a:p>
        </p:txBody>
      </p:sp>
      <p:sp>
        <p:nvSpPr>
          <p:cNvPr id="10" name="Rectangle 9"/>
          <p:cNvSpPr/>
          <p:nvPr/>
        </p:nvSpPr>
        <p:spPr>
          <a:xfrm>
            <a:off x="323528" y="1988840"/>
            <a:ext cx="3971921"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lvl="0" fontAlgn="base">
              <a:spcBef>
                <a:spcPct val="0"/>
              </a:spcBef>
              <a:spcAft>
                <a:spcPct val="0"/>
              </a:spcAft>
              <a:tabLst>
                <a:tab pos="180975" algn="l"/>
                <a:tab pos="457200" algn="l"/>
              </a:tabLst>
            </a:pPr>
            <a:r>
              <a:rPr lang="en-GB" sz="2400" dirty="0" smtClean="0">
                <a:solidFill>
                  <a:schemeClr val="bg1"/>
                </a:solidFill>
                <a:ea typeface="Times New Roman" pitchFamily="18" charset="0"/>
                <a:cs typeface="Times New Roman" pitchFamily="18" charset="0"/>
              </a:rPr>
              <a:t>25. What is the global village ?</a:t>
            </a:r>
            <a:endParaRPr lang="en-GB" sz="5400" dirty="0" smtClean="0">
              <a:solidFill>
                <a:schemeClr val="bg1"/>
              </a:solidFill>
              <a:cs typeface="Arial" pitchFamily="34" charset="0"/>
            </a:endParaRPr>
          </a:p>
        </p:txBody>
      </p:sp>
      <p:sp>
        <p:nvSpPr>
          <p:cNvPr id="11" name="Rectangle 10"/>
          <p:cNvSpPr/>
          <p:nvPr/>
        </p:nvSpPr>
        <p:spPr>
          <a:xfrm>
            <a:off x="323528" y="2564904"/>
            <a:ext cx="4893071"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lvl="0" fontAlgn="base">
              <a:spcBef>
                <a:spcPct val="0"/>
              </a:spcBef>
              <a:spcAft>
                <a:spcPct val="0"/>
              </a:spcAft>
              <a:tabLst>
                <a:tab pos="180975" algn="l"/>
                <a:tab pos="457200" algn="l"/>
              </a:tabLst>
            </a:pPr>
            <a:r>
              <a:rPr lang="en-GB" sz="2400" dirty="0" smtClean="0">
                <a:solidFill>
                  <a:schemeClr val="bg1"/>
                </a:solidFill>
                <a:ea typeface="Times New Roman" pitchFamily="18" charset="0"/>
                <a:cs typeface="Times New Roman" pitchFamily="18" charset="0"/>
              </a:rPr>
              <a:t>26. What is a multinational company?</a:t>
            </a:r>
            <a:endParaRPr lang="en-GB" sz="5400" dirty="0" smtClean="0">
              <a:solidFill>
                <a:schemeClr val="bg1"/>
              </a:solidFill>
              <a:cs typeface="Arial" pitchFamily="34" charset="0"/>
            </a:endParaRPr>
          </a:p>
        </p:txBody>
      </p:sp>
      <p:sp>
        <p:nvSpPr>
          <p:cNvPr id="12" name="Rectangle 11"/>
          <p:cNvSpPr/>
          <p:nvPr/>
        </p:nvSpPr>
        <p:spPr>
          <a:xfrm>
            <a:off x="323528" y="3140968"/>
            <a:ext cx="7358233"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lvl="0" fontAlgn="base">
              <a:spcBef>
                <a:spcPct val="0"/>
              </a:spcBef>
              <a:spcAft>
                <a:spcPct val="0"/>
              </a:spcAft>
              <a:tabLst>
                <a:tab pos="180975" algn="l"/>
                <a:tab pos="457200" algn="l"/>
              </a:tabLst>
            </a:pPr>
            <a:r>
              <a:rPr lang="en-GB" sz="2400" dirty="0" smtClean="0">
                <a:solidFill>
                  <a:schemeClr val="bg1"/>
                </a:solidFill>
                <a:cs typeface="Times New Roman" pitchFamily="18" charset="0"/>
              </a:rPr>
              <a:t>27. How have technological changes helped globalisation?</a:t>
            </a:r>
            <a:endParaRPr lang="en-GB" sz="5400" dirty="0" smtClean="0">
              <a:solidFill>
                <a:schemeClr val="bg1"/>
              </a:solidFill>
              <a:cs typeface="Arial" pitchFamily="34" charset="0"/>
            </a:endParaRPr>
          </a:p>
        </p:txBody>
      </p:sp>
      <p:sp>
        <p:nvSpPr>
          <p:cNvPr id="13" name="Rectangle 12"/>
          <p:cNvSpPr/>
          <p:nvPr/>
        </p:nvSpPr>
        <p:spPr>
          <a:xfrm>
            <a:off x="323528" y="3789040"/>
            <a:ext cx="7001981"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lvl="0" fontAlgn="base">
              <a:spcBef>
                <a:spcPct val="0"/>
              </a:spcBef>
              <a:spcAft>
                <a:spcPct val="0"/>
              </a:spcAft>
              <a:tabLst>
                <a:tab pos="180975" algn="l"/>
                <a:tab pos="457200" algn="l"/>
              </a:tabLst>
            </a:pPr>
            <a:r>
              <a:rPr lang="en-GB" sz="2400" dirty="0" smtClean="0">
                <a:solidFill>
                  <a:schemeClr val="bg1"/>
                </a:solidFill>
                <a:cs typeface="Times New Roman" pitchFamily="18" charset="0"/>
              </a:rPr>
              <a:t>28. How have  transport changes helped globalisation?</a:t>
            </a:r>
            <a:endParaRPr lang="en-GB" sz="5400" dirty="0" smtClean="0">
              <a:solidFill>
                <a:schemeClr val="bg1"/>
              </a:solidFill>
              <a:cs typeface="Arial" pitchFamily="34" charset="0"/>
            </a:endParaRPr>
          </a:p>
        </p:txBody>
      </p:sp>
      <p:sp>
        <p:nvSpPr>
          <p:cNvPr id="14" name="Rectangle 13"/>
          <p:cNvSpPr/>
          <p:nvPr/>
        </p:nvSpPr>
        <p:spPr>
          <a:xfrm>
            <a:off x="323528" y="4365104"/>
            <a:ext cx="5089022"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lvl="0" fontAlgn="base">
              <a:spcBef>
                <a:spcPct val="0"/>
              </a:spcBef>
              <a:spcAft>
                <a:spcPct val="0"/>
              </a:spcAft>
              <a:tabLst>
                <a:tab pos="180975" algn="l"/>
                <a:tab pos="457200" algn="l"/>
              </a:tabLst>
            </a:pPr>
            <a:r>
              <a:rPr lang="en-GB" sz="2400" dirty="0" smtClean="0">
                <a:solidFill>
                  <a:schemeClr val="bg1"/>
                </a:solidFill>
                <a:cs typeface="Times New Roman" pitchFamily="18" charset="0"/>
              </a:rPr>
              <a:t>29. What is Foreign  Direct Investment?</a:t>
            </a:r>
            <a:endParaRPr lang="en-GB" sz="5400" dirty="0" smtClean="0">
              <a:solidFill>
                <a:schemeClr val="bg1"/>
              </a:solidFill>
              <a:cs typeface="Arial" pitchFamily="34" charset="0"/>
            </a:endParaRPr>
          </a:p>
        </p:txBody>
      </p:sp>
      <p:sp>
        <p:nvSpPr>
          <p:cNvPr id="17" name="Rectangle 16"/>
          <p:cNvSpPr/>
          <p:nvPr/>
        </p:nvSpPr>
        <p:spPr>
          <a:xfrm>
            <a:off x="323528" y="5013176"/>
            <a:ext cx="3626762"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lvl="0" fontAlgn="base">
              <a:spcBef>
                <a:spcPct val="0"/>
              </a:spcBef>
              <a:spcAft>
                <a:spcPct val="0"/>
              </a:spcAft>
              <a:tabLst>
                <a:tab pos="180975" algn="l"/>
                <a:tab pos="457200" algn="l"/>
              </a:tabLst>
            </a:pPr>
            <a:r>
              <a:rPr lang="en-GB" sz="2400" dirty="0" smtClean="0">
                <a:solidFill>
                  <a:schemeClr val="bg1"/>
                </a:solidFill>
                <a:cs typeface="Times New Roman" pitchFamily="18" charset="0"/>
              </a:rPr>
              <a:t>30. What is a Global Brand?</a:t>
            </a:r>
            <a:endParaRPr lang="en-GB" sz="5400" dirty="0" smtClean="0">
              <a:solidFill>
                <a:schemeClr val="bg1"/>
              </a:solidFill>
              <a:cs typeface="Arial" pitchFamily="34" charset="0"/>
            </a:endParaRPr>
          </a:p>
        </p:txBody>
      </p:sp>
    </p:spTree>
    <p:extLst>
      <p:ext uri="{BB962C8B-B14F-4D97-AF65-F5344CB8AC3E}">
        <p14:creationId xmlns:p14="http://schemas.microsoft.com/office/powerpoint/2010/main" xmlns="" val="2490050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6336" y="6239727"/>
            <a:ext cx="1456679"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18</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4936033" y="260648"/>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23528" y="980728"/>
            <a:ext cx="5310336" cy="369332"/>
          </a:xfrm>
          <a:prstGeom prst="rect">
            <a:avLst/>
          </a:prstGeom>
        </p:spPr>
        <p:txBody>
          <a:bodyPr wrap="square">
            <a:spAutoFit/>
          </a:bodyPr>
          <a:lstStyle/>
          <a:p>
            <a:r>
              <a:rPr lang="en-GB" b="1" dirty="0" smtClean="0">
                <a:solidFill>
                  <a:srgbClr val="0000FF"/>
                </a:solidFill>
              </a:rPr>
              <a:t>Defining a multinational company and globalisation</a:t>
            </a:r>
            <a:endParaRPr lang="en-GB" b="1" dirty="0">
              <a:solidFill>
                <a:srgbClr val="0000FF"/>
              </a:solidFill>
            </a:endParaRPr>
          </a:p>
        </p:txBody>
      </p:sp>
      <p:sp>
        <p:nvSpPr>
          <p:cNvPr id="20" name="TextBox 19"/>
          <p:cNvSpPr txBox="1"/>
          <p:nvPr/>
        </p:nvSpPr>
        <p:spPr>
          <a:xfrm>
            <a:off x="395536" y="1484784"/>
            <a:ext cx="6048672"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31 Complete the table using named examples</a:t>
            </a:r>
            <a:endParaRPr lang="en-GB" sz="2400" dirty="0"/>
          </a:p>
        </p:txBody>
      </p:sp>
      <p:graphicFrame>
        <p:nvGraphicFramePr>
          <p:cNvPr id="21" name="Table 20"/>
          <p:cNvGraphicFramePr>
            <a:graphicFrameLocks noGrp="1"/>
          </p:cNvGraphicFramePr>
          <p:nvPr/>
        </p:nvGraphicFramePr>
        <p:xfrm>
          <a:off x="251519" y="2492896"/>
          <a:ext cx="8640960" cy="3017520"/>
        </p:xfrm>
        <a:graphic>
          <a:graphicData uri="http://schemas.openxmlformats.org/drawingml/2006/table">
            <a:tbl>
              <a:tblPr firstRow="1" bandRow="1">
                <a:tableStyleId>{2D5ABB26-0587-4C30-8999-92F81FD0307C}</a:tableStyleId>
              </a:tblPr>
              <a:tblGrid>
                <a:gridCol w="1944217"/>
                <a:gridCol w="3168352"/>
                <a:gridCol w="3528391"/>
              </a:tblGrid>
              <a:tr h="432048">
                <a:tc>
                  <a:txBody>
                    <a:bodyPr/>
                    <a:lstStyle/>
                    <a:p>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600" dirty="0" smtClean="0"/>
                        <a:t>Advantages</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600" dirty="0" smtClean="0"/>
                        <a:t>Disadvantages</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r>
                        <a:rPr lang="en-GB" sz="3600" dirty="0" smtClean="0"/>
                        <a:t>Host</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600" dirty="0" smtClean="0"/>
                        <a:t>1</a:t>
                      </a:r>
                    </a:p>
                    <a:p>
                      <a:r>
                        <a:rPr lang="en-GB" sz="3600" dirty="0" smtClean="0"/>
                        <a:t>2</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600" dirty="0" smtClean="0"/>
                        <a:t>1</a:t>
                      </a:r>
                    </a:p>
                    <a:p>
                      <a:r>
                        <a:rPr lang="en-GB" sz="3600" dirty="0" smtClean="0"/>
                        <a:t>2</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r>
                        <a:rPr lang="en-GB" sz="3600" dirty="0" smtClean="0"/>
                        <a:t>Recipient</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600" dirty="0" smtClean="0"/>
                        <a:t>1</a:t>
                      </a:r>
                    </a:p>
                    <a:p>
                      <a:r>
                        <a:rPr lang="en-GB" sz="3600" dirty="0" smtClean="0"/>
                        <a:t>2</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600" dirty="0" smtClean="0"/>
                        <a:t>1</a:t>
                      </a:r>
                    </a:p>
                    <a:p>
                      <a:r>
                        <a:rPr lang="en-GB" sz="3600" dirty="0" smtClean="0"/>
                        <a:t>2</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490050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7596336" y="6239727"/>
            <a:ext cx="1456679"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19</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5544108" y="223540"/>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95536" y="1916832"/>
            <a:ext cx="2016224" cy="38164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b="1" dirty="0" smtClean="0"/>
              <a:t>INPUTS</a:t>
            </a:r>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p:txBody>
      </p:sp>
      <p:sp>
        <p:nvSpPr>
          <p:cNvPr id="8" name="Right Arrow 7"/>
          <p:cNvSpPr/>
          <p:nvPr/>
        </p:nvSpPr>
        <p:spPr>
          <a:xfrm>
            <a:off x="2627784" y="3501008"/>
            <a:ext cx="648072" cy="432048"/>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9" name="Rectangle 8"/>
          <p:cNvSpPr/>
          <p:nvPr/>
        </p:nvSpPr>
        <p:spPr>
          <a:xfrm>
            <a:off x="3275856" y="1916832"/>
            <a:ext cx="1944216" cy="15121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b="1" dirty="0" smtClean="0"/>
              <a:t>Stores</a:t>
            </a:r>
          </a:p>
          <a:p>
            <a:pPr algn="ctr"/>
            <a:endParaRPr lang="en-GB" dirty="0" smtClean="0"/>
          </a:p>
          <a:p>
            <a:pPr algn="ctr"/>
            <a:endParaRPr lang="en-GB" dirty="0" smtClean="0"/>
          </a:p>
          <a:p>
            <a:pPr algn="ctr"/>
            <a:endParaRPr lang="en-GB" dirty="0"/>
          </a:p>
        </p:txBody>
      </p:sp>
      <p:sp>
        <p:nvSpPr>
          <p:cNvPr id="10" name="Rectangle 9"/>
          <p:cNvSpPr/>
          <p:nvPr/>
        </p:nvSpPr>
        <p:spPr>
          <a:xfrm>
            <a:off x="3275856" y="4005064"/>
            <a:ext cx="1944216" cy="165618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b="1" dirty="0" smtClean="0"/>
              <a:t>Processes</a:t>
            </a:r>
          </a:p>
          <a:p>
            <a:pPr algn="ctr"/>
            <a:endParaRPr lang="en-GB" sz="2400" b="1" dirty="0" smtClean="0"/>
          </a:p>
          <a:p>
            <a:pPr algn="ctr"/>
            <a:endParaRPr lang="en-GB" sz="2400" b="1" dirty="0" smtClean="0"/>
          </a:p>
          <a:p>
            <a:pPr algn="ctr"/>
            <a:endParaRPr lang="en-GB" sz="2400" b="1" dirty="0"/>
          </a:p>
        </p:txBody>
      </p:sp>
      <p:sp>
        <p:nvSpPr>
          <p:cNvPr id="11" name="Rectangle 10"/>
          <p:cNvSpPr/>
          <p:nvPr/>
        </p:nvSpPr>
        <p:spPr>
          <a:xfrm>
            <a:off x="5940152" y="980728"/>
            <a:ext cx="2088232" cy="15121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b="1" dirty="0" smtClean="0"/>
              <a:t>Outputs</a:t>
            </a:r>
          </a:p>
          <a:p>
            <a:pPr algn="ctr"/>
            <a:endParaRPr lang="en-GB" dirty="0" smtClean="0"/>
          </a:p>
          <a:p>
            <a:pPr algn="ctr"/>
            <a:endParaRPr lang="en-GB" dirty="0" smtClean="0"/>
          </a:p>
          <a:p>
            <a:pPr algn="ctr"/>
            <a:endParaRPr lang="en-GB" dirty="0"/>
          </a:p>
        </p:txBody>
      </p:sp>
      <p:sp>
        <p:nvSpPr>
          <p:cNvPr id="12" name="Right Arrow 11"/>
          <p:cNvSpPr/>
          <p:nvPr/>
        </p:nvSpPr>
        <p:spPr>
          <a:xfrm>
            <a:off x="5220072" y="3501008"/>
            <a:ext cx="648072" cy="432048"/>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3" name="Down Arrow 12"/>
          <p:cNvSpPr/>
          <p:nvPr/>
        </p:nvSpPr>
        <p:spPr>
          <a:xfrm>
            <a:off x="6876256" y="2636912"/>
            <a:ext cx="504056" cy="864096"/>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4" name="Rounded Rectangle 13"/>
          <p:cNvSpPr/>
          <p:nvPr/>
        </p:nvSpPr>
        <p:spPr>
          <a:xfrm>
            <a:off x="6084168" y="3573016"/>
            <a:ext cx="2232248" cy="24482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b="1" dirty="0" smtClean="0"/>
              <a:t>Impacts</a:t>
            </a:r>
          </a:p>
          <a:p>
            <a:pPr algn="ctr"/>
            <a:endParaRPr lang="en-GB" sz="2400" b="1" dirty="0" smtClean="0"/>
          </a:p>
          <a:p>
            <a:pPr algn="ctr"/>
            <a:endParaRPr lang="en-GB" dirty="0" smtClean="0"/>
          </a:p>
          <a:p>
            <a:pPr algn="ctr"/>
            <a:endParaRPr lang="en-GB" dirty="0" smtClean="0"/>
          </a:p>
          <a:p>
            <a:pPr algn="ctr"/>
            <a:endParaRPr lang="en-GB" dirty="0"/>
          </a:p>
        </p:txBody>
      </p:sp>
      <p:sp>
        <p:nvSpPr>
          <p:cNvPr id="16" name="TextBox 15"/>
          <p:cNvSpPr txBox="1"/>
          <p:nvPr/>
        </p:nvSpPr>
        <p:spPr>
          <a:xfrm>
            <a:off x="251520" y="980728"/>
            <a:ext cx="172819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400" b="1" dirty="0" smtClean="0">
                <a:solidFill>
                  <a:schemeClr val="tx1"/>
                </a:solidFill>
              </a:rPr>
              <a:t>CASE STUDY  </a:t>
            </a:r>
            <a:endParaRPr lang="en-GB" sz="2400" b="1" dirty="0">
              <a:solidFill>
                <a:schemeClr val="tx1"/>
              </a:solidFill>
            </a:endParaRPr>
          </a:p>
        </p:txBody>
      </p:sp>
      <p:sp>
        <p:nvSpPr>
          <p:cNvPr id="17" name="TextBox 16"/>
          <p:cNvSpPr txBox="1"/>
          <p:nvPr/>
        </p:nvSpPr>
        <p:spPr>
          <a:xfrm>
            <a:off x="395536" y="6093296"/>
            <a:ext cx="504056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b="1" dirty="0" smtClean="0">
                <a:solidFill>
                  <a:schemeClr val="bg1"/>
                </a:solidFill>
              </a:rPr>
              <a:t>32. Complete the system diagram</a:t>
            </a:r>
            <a:endParaRPr lang="en-GB" sz="2400" b="1" dirty="0">
              <a:solidFill>
                <a:schemeClr val="bg1"/>
              </a:solidFill>
            </a:endParaRPr>
          </a:p>
        </p:txBody>
      </p:sp>
      <p:pic>
        <p:nvPicPr>
          <p:cNvPr id="15" name="Picture 14"/>
          <p:cNvPicPr/>
          <p:nvPr/>
        </p:nvPicPr>
        <p:blipFill>
          <a:blip r:embed="rId3" cstate="print"/>
          <a:srcRect b="11940"/>
          <a:stretch>
            <a:fillRect/>
          </a:stretch>
        </p:blipFill>
        <p:spPr bwMode="auto">
          <a:xfrm>
            <a:off x="2483768" y="836712"/>
            <a:ext cx="864096" cy="792088"/>
          </a:xfrm>
          <a:prstGeom prst="rect">
            <a:avLst/>
          </a:prstGeom>
          <a:noFill/>
          <a:ln w="9525">
            <a:noFill/>
            <a:miter lim="800000"/>
            <a:headEnd/>
            <a:tailEnd/>
          </a:ln>
        </p:spPr>
      </p:pic>
    </p:spTree>
    <p:extLst>
      <p:ext uri="{BB962C8B-B14F-4D97-AF65-F5344CB8AC3E}">
        <p14:creationId xmlns:p14="http://schemas.microsoft.com/office/powerpoint/2010/main" xmlns="" val="2490050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4567" y="6210890"/>
            <a:ext cx="1296144"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2</a:t>
            </a:fld>
            <a:endParaRPr lang="en-GB" sz="2800" dirty="0">
              <a:solidFill>
                <a:srgbClr val="FF0000"/>
              </a:solidFill>
              <a:effectLst>
                <a:outerShdw blurRad="38100" dist="38100" dir="2700000" algn="tl">
                  <a:srgbClr val="000000">
                    <a:alpha val="43137"/>
                  </a:srgbClr>
                </a:outerShdw>
              </a:effectLst>
            </a:endParaRPr>
          </a:p>
        </p:txBody>
      </p:sp>
      <p:pic>
        <p:nvPicPr>
          <p:cNvPr id="3073" name="Picture 2"/>
          <p:cNvPicPr>
            <a:picLocks noChangeAspect="1" noChangeArrowheads="1"/>
          </p:cNvPicPr>
          <p:nvPr/>
        </p:nvPicPr>
        <p:blipFill>
          <a:blip r:embed="rId3" cstate="print"/>
          <a:srcRect l="-2930" t="-5945"/>
          <a:stretch>
            <a:fillRect/>
          </a:stretch>
        </p:blipFill>
        <p:spPr bwMode="auto">
          <a:xfrm>
            <a:off x="323528" y="6021288"/>
            <a:ext cx="857250" cy="555625"/>
          </a:xfrm>
          <a:prstGeom prst="rect">
            <a:avLst/>
          </a:prstGeom>
          <a:noFill/>
        </p:spPr>
      </p:pic>
      <p:sp>
        <p:nvSpPr>
          <p:cNvPr id="30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76" name="Rectangle 4"/>
          <p:cNvSpPr>
            <a:spLocks noChangeArrowheads="1"/>
          </p:cNvSpPr>
          <p:nvPr/>
        </p:nvSpPr>
        <p:spPr bwMode="auto">
          <a:xfrm>
            <a:off x="1259632" y="6021288"/>
            <a:ext cx="500404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sz="20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Lastminutegcsegeographyrevison@kingdown</a:t>
            </a:r>
            <a:r>
              <a:rPr kumimoji="0" lang="en-GB"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1" name="Rectangle 1"/>
          <p:cNvSpPr>
            <a:spLocks noChangeArrowheads="1"/>
          </p:cNvSpPr>
          <p:nvPr/>
        </p:nvSpPr>
        <p:spPr bwMode="auto">
          <a:xfrm>
            <a:off x="0" y="396731"/>
            <a:ext cx="9144000"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Preparation </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before starting this Revision unit you need to have:-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Sorted you theory notes and produced a contents page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Have your case studies completed</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Introduction</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This unit is to give you </a:t>
            </a:r>
            <a:r>
              <a:rPr lang="en-GB" sz="2400" b="1" dirty="0" smtClean="0">
                <a:solidFill>
                  <a:srgbClr val="FF0000"/>
                </a:solidFill>
                <a:latin typeface="Calibri" pitchFamily="34" charset="0"/>
                <a:ea typeface="Times New Roman" pitchFamily="18" charset="0"/>
                <a:cs typeface="Times New Roman" pitchFamily="18" charset="0"/>
              </a:rPr>
              <a:t>40</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minutes of Geography Revision on the </a:t>
            </a:r>
            <a:r>
              <a:rPr lang="en-GB" sz="2400" b="1" dirty="0" smtClean="0">
                <a:solidFill>
                  <a:srgbClr val="FF0000"/>
                </a:solidFill>
                <a:latin typeface="Calibri" pitchFamily="34" charset="0"/>
                <a:ea typeface="Times New Roman" pitchFamily="18" charset="0"/>
                <a:cs typeface="Times New Roman" pitchFamily="18" charset="0"/>
              </a:rPr>
              <a:t>ECONOMIC </a:t>
            </a:r>
            <a:r>
              <a:rPr lang="en-GB" sz="2400" b="1" dirty="0" err="1" smtClean="0">
                <a:solidFill>
                  <a:srgbClr val="FF0000"/>
                </a:solidFill>
                <a:latin typeface="Calibri" pitchFamily="34" charset="0"/>
                <a:ea typeface="Times New Roman" pitchFamily="18" charset="0"/>
                <a:cs typeface="Times New Roman" pitchFamily="18" charset="0"/>
              </a:rPr>
              <a:t>DEVELOPMEN</a:t>
            </a:r>
            <a:r>
              <a:rPr lang="en-GB" sz="2400" dirty="0" err="1" smtClean="0">
                <a:latin typeface="Calibri" pitchFamily="34" charset="0"/>
                <a:ea typeface="Times New Roman" pitchFamily="18" charset="0"/>
                <a:cs typeface="Times New Roman" pitchFamily="18" charset="0"/>
              </a:rPr>
              <a:t>s</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topic. Work through the tasks and stick to the timings. You could work through this unit more than once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Resources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You will find these resources useful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Contents page from your files, the supporting PowerPoint presentation (this can be downloaded to your MP3 player or phone) the topic glossary</a:t>
            </a:r>
            <a:r>
              <a:rPr kumimoji="0" lang="en-GB" sz="1050" b="0" i="0" u="none" strike="noStrike" cap="none" normalizeH="0" baseline="0" dirty="0" smtClean="0">
                <a:ln>
                  <a:noFill/>
                </a:ln>
                <a:solidFill>
                  <a:schemeClr val="tx1"/>
                </a:solidFill>
                <a:effectLst/>
                <a:latin typeface="Arial" pitchFamily="34" charset="0"/>
                <a:cs typeface="Arial" pitchFamily="34" charset="0"/>
              </a:rPr>
              <a:t> </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6336" y="6239727"/>
            <a:ext cx="1456679"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20</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5868144" y="157282"/>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51520" y="908720"/>
            <a:ext cx="2232248" cy="369332"/>
          </a:xfrm>
          <a:prstGeom prst="rect">
            <a:avLst/>
          </a:prstGeom>
          <a:noFill/>
        </p:spPr>
        <p:txBody>
          <a:bodyPr wrap="square" rtlCol="0">
            <a:spAutoFit/>
          </a:bodyPr>
          <a:lstStyle/>
          <a:p>
            <a:r>
              <a:rPr lang="en-GB" b="1" dirty="0" smtClean="0">
                <a:solidFill>
                  <a:srgbClr val="0000FF"/>
                </a:solidFill>
              </a:rPr>
              <a:t>Future Globalisation</a:t>
            </a:r>
            <a:endParaRPr lang="en-GB" b="1" dirty="0">
              <a:solidFill>
                <a:srgbClr val="0000FF"/>
              </a:solidFill>
            </a:endParaRPr>
          </a:p>
        </p:txBody>
      </p:sp>
      <p:sp>
        <p:nvSpPr>
          <p:cNvPr id="8" name="TextBox 7"/>
          <p:cNvSpPr txBox="1"/>
          <p:nvPr/>
        </p:nvSpPr>
        <p:spPr>
          <a:xfrm>
            <a:off x="3419872" y="1124744"/>
            <a:ext cx="5472608"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33.Give examples of each of the following</a:t>
            </a:r>
            <a:endParaRPr lang="en-GB" sz="2400" dirty="0"/>
          </a:p>
        </p:txBody>
      </p:sp>
      <p:sp>
        <p:nvSpPr>
          <p:cNvPr id="57346" name="Rectangle 2"/>
          <p:cNvSpPr>
            <a:spLocks noChangeArrowheads="1"/>
          </p:cNvSpPr>
          <p:nvPr/>
        </p:nvSpPr>
        <p:spPr bwMode="auto">
          <a:xfrm>
            <a:off x="395536" y="1988840"/>
            <a:ext cx="6878037" cy="440120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80975" algn="l"/>
                <a:tab pos="457200" algn="l"/>
              </a:tabLst>
            </a:pPr>
            <a:r>
              <a:rPr kumimoji="0" lang="en-GB" sz="2800" b="0" i="0" u="none" strike="noStrike" cap="none" normalizeH="0" baseline="0" dirty="0" smtClean="0">
                <a:ln>
                  <a:noFill/>
                </a:ln>
                <a:solidFill>
                  <a:schemeClr val="tx1"/>
                </a:solidFill>
                <a:effectLst/>
                <a:ea typeface="Times New Roman" pitchFamily="18" charset="0"/>
                <a:cs typeface="Times New Roman" pitchFamily="18" charset="0"/>
              </a:rPr>
              <a:t>Small companies will not be able to compete</a:t>
            </a: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457200" algn="l"/>
              </a:tabLst>
            </a:pPr>
            <a:r>
              <a:rPr kumimoji="0" lang="en-GB" sz="2800" b="0" i="0" u="none" strike="noStrike" cap="none" normalizeH="0" baseline="0" dirty="0" smtClean="0">
                <a:ln>
                  <a:noFill/>
                </a:ln>
                <a:solidFill>
                  <a:schemeClr val="tx1"/>
                </a:solidFill>
                <a:effectLst/>
                <a:ea typeface="Times New Roman" pitchFamily="18" charset="0"/>
                <a:cs typeface="Times New Roman" pitchFamily="18" charset="0"/>
              </a:rPr>
              <a:t>Global Shift</a:t>
            </a: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457200" algn="l"/>
              </a:tabLst>
            </a:pPr>
            <a:r>
              <a:rPr kumimoji="0" lang="en-GB" sz="2800" b="0" i="0" u="none" strike="noStrike" cap="none" normalizeH="0" baseline="0" dirty="0" smtClean="0">
                <a:ln>
                  <a:noFill/>
                </a:ln>
                <a:solidFill>
                  <a:schemeClr val="tx1"/>
                </a:solidFill>
                <a:effectLst/>
                <a:ea typeface="Times New Roman" pitchFamily="18" charset="0"/>
                <a:cs typeface="Times New Roman" pitchFamily="18" charset="0"/>
              </a:rPr>
              <a:t>Deindustrialisation</a:t>
            </a: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457200" algn="l"/>
              </a:tabLst>
            </a:pPr>
            <a:r>
              <a:rPr kumimoji="0" lang="en-GB" sz="2800" b="0" i="0" u="none" strike="noStrike" cap="none" normalizeH="0" baseline="0" dirty="0" smtClean="0">
                <a:ln>
                  <a:noFill/>
                </a:ln>
                <a:solidFill>
                  <a:schemeClr val="tx1"/>
                </a:solidFill>
                <a:effectLst/>
                <a:ea typeface="Times New Roman" pitchFamily="18" charset="0"/>
                <a:cs typeface="Times New Roman" pitchFamily="18" charset="0"/>
              </a:rPr>
              <a:t>Reindustrialisation</a:t>
            </a: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457200" algn="l"/>
              </a:tabLst>
            </a:pPr>
            <a:r>
              <a:rPr kumimoji="0" lang="en-GB" sz="2800" b="0" i="0" u="none" strike="noStrike" cap="none" normalizeH="0" baseline="0" dirty="0" smtClean="0">
                <a:ln>
                  <a:noFill/>
                </a:ln>
                <a:solidFill>
                  <a:schemeClr val="tx1"/>
                </a:solidFill>
                <a:effectLst/>
                <a:ea typeface="Times New Roman" pitchFamily="18" charset="0"/>
                <a:cs typeface="Times New Roman" pitchFamily="18" charset="0"/>
              </a:rPr>
              <a:t>Widening wealth gap</a:t>
            </a: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457200" algn="l"/>
              </a:tabLst>
            </a:pPr>
            <a:r>
              <a:rPr kumimoji="0" lang="en-GB" sz="2800" b="0" i="0" u="none" strike="noStrike" cap="none" normalizeH="0" baseline="0" dirty="0" smtClean="0">
                <a:ln>
                  <a:noFill/>
                </a:ln>
                <a:solidFill>
                  <a:schemeClr val="tx1"/>
                </a:solidFill>
                <a:effectLst/>
                <a:ea typeface="Times New Roman" pitchFamily="18" charset="0"/>
                <a:cs typeface="Times New Roman" pitchFamily="18" charset="0"/>
              </a:rPr>
              <a:t>Polluters will change.</a:t>
            </a: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457200" algn="l"/>
              </a:tabLst>
            </a:pPr>
            <a:r>
              <a:rPr kumimoji="0" lang="en-GB" sz="2800" b="0" i="0" u="none" strike="noStrike" cap="none" normalizeH="0" baseline="0" dirty="0" smtClean="0">
                <a:ln>
                  <a:noFill/>
                </a:ln>
                <a:solidFill>
                  <a:schemeClr val="tx1"/>
                </a:solidFill>
                <a:effectLst/>
                <a:ea typeface="Times New Roman" pitchFamily="18" charset="0"/>
                <a:cs typeface="Times New Roman" pitchFamily="18" charset="0"/>
              </a:rPr>
              <a:t>Growth of the </a:t>
            </a:r>
            <a:r>
              <a:rPr kumimoji="0" lang="en-GB" sz="2800" b="0" i="0" u="none" strike="noStrike" cap="none" normalizeH="0" baseline="0" dirty="0" err="1" smtClean="0">
                <a:ln>
                  <a:noFill/>
                </a:ln>
                <a:solidFill>
                  <a:schemeClr val="tx1"/>
                </a:solidFill>
                <a:effectLst/>
                <a:ea typeface="Times New Roman" pitchFamily="18" charset="0"/>
                <a:cs typeface="Times New Roman" pitchFamily="18" charset="0"/>
              </a:rPr>
              <a:t>BRICs</a:t>
            </a:r>
            <a:r>
              <a:rPr kumimoji="0" lang="en-GB" sz="2800" b="0" i="0" u="none" strike="noStrike" cap="none" normalizeH="0" baseline="0" dirty="0" smtClean="0">
                <a:ln>
                  <a:noFill/>
                </a:ln>
                <a:solidFill>
                  <a:schemeClr val="tx1"/>
                </a:solidFill>
                <a:effectLst/>
                <a:ea typeface="Times New Roman" pitchFamily="18" charset="0"/>
                <a:cs typeface="Times New Roman" pitchFamily="18" charset="0"/>
              </a:rPr>
              <a:t> and a new world order</a:t>
            </a: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457200" algn="l"/>
              </a:tabLst>
            </a:pPr>
            <a:r>
              <a:rPr kumimoji="0" lang="en-GB" sz="2800" b="0" i="0" u="none" strike="noStrike" cap="none" normalizeH="0" baseline="0" dirty="0" smtClean="0">
                <a:ln>
                  <a:noFill/>
                </a:ln>
                <a:solidFill>
                  <a:schemeClr val="tx1"/>
                </a:solidFill>
                <a:effectLst/>
                <a:ea typeface="Times New Roman" pitchFamily="18" charset="0"/>
                <a:cs typeface="Times New Roman" pitchFamily="18" charset="0"/>
              </a:rPr>
              <a:t>Africa – a new market</a:t>
            </a: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457200" algn="l"/>
              </a:tabLst>
            </a:pPr>
            <a:r>
              <a:rPr kumimoji="0" lang="en-GB" sz="2800" b="0" i="0" u="none" strike="noStrike" cap="none" normalizeH="0" baseline="0" dirty="0" smtClean="0">
                <a:ln>
                  <a:noFill/>
                </a:ln>
                <a:solidFill>
                  <a:schemeClr val="tx1"/>
                </a:solidFill>
                <a:effectLst/>
                <a:ea typeface="Times New Roman" pitchFamily="18" charset="0"/>
                <a:cs typeface="Times New Roman" pitchFamily="18" charset="0"/>
              </a:rPr>
              <a:t>Global civil society</a:t>
            </a: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 pos="457200" algn="l"/>
              </a:tabLst>
            </a:pPr>
            <a:r>
              <a:rPr kumimoji="0" lang="en-GB" sz="2800" b="0" i="0" u="none" strike="noStrike" cap="none" normalizeH="0" baseline="0" dirty="0" smtClean="0">
                <a:ln>
                  <a:noFill/>
                </a:ln>
                <a:solidFill>
                  <a:schemeClr val="tx1"/>
                </a:solidFill>
                <a:effectLst/>
                <a:ea typeface="Times New Roman" pitchFamily="18" charset="0"/>
                <a:cs typeface="Times New Roman" pitchFamily="18" charset="0"/>
              </a:rPr>
              <a:t>Non-Governmental Organisations (NGO’s)</a:t>
            </a:r>
            <a:endParaRPr kumimoji="0" lang="en-GB" sz="5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2490050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6336" y="6239727"/>
            <a:ext cx="1456679"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21</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6516216" y="188640"/>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23528" y="692696"/>
            <a:ext cx="1872208" cy="369332"/>
          </a:xfrm>
          <a:prstGeom prst="rect">
            <a:avLst/>
          </a:prstGeom>
          <a:noFill/>
        </p:spPr>
        <p:txBody>
          <a:bodyPr wrap="square" rtlCol="0">
            <a:spAutoFit/>
          </a:bodyPr>
          <a:lstStyle/>
          <a:p>
            <a:r>
              <a:rPr lang="en-GB" b="1" dirty="0" smtClean="0">
                <a:solidFill>
                  <a:srgbClr val="0000FF"/>
                </a:solidFill>
              </a:rPr>
              <a:t>Climate Change</a:t>
            </a:r>
            <a:endParaRPr lang="en-GB" b="1" dirty="0">
              <a:solidFill>
                <a:srgbClr val="0000FF"/>
              </a:solidFill>
            </a:endParaRPr>
          </a:p>
        </p:txBody>
      </p:sp>
      <p:sp>
        <p:nvSpPr>
          <p:cNvPr id="8" name="TextBox 7"/>
          <p:cNvSpPr txBox="1"/>
          <p:nvPr/>
        </p:nvSpPr>
        <p:spPr>
          <a:xfrm>
            <a:off x="323528" y="1196752"/>
            <a:ext cx="576064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b="1" dirty="0" smtClean="0"/>
              <a:t>CAUSE</a:t>
            </a:r>
            <a:r>
              <a:rPr lang="en-GB" sz="2400" dirty="0" smtClean="0"/>
              <a:t>  </a:t>
            </a:r>
            <a:r>
              <a:rPr lang="en-GB" sz="2400" b="1" dirty="0" smtClean="0">
                <a:solidFill>
                  <a:schemeClr val="bg1"/>
                </a:solidFill>
              </a:rPr>
              <a:t>34. What is the Greenhouse Effect?</a:t>
            </a:r>
            <a:endParaRPr lang="en-GB" sz="2400" b="1" dirty="0">
              <a:solidFill>
                <a:schemeClr val="bg1"/>
              </a:solidFill>
            </a:endParaRPr>
          </a:p>
        </p:txBody>
      </p:sp>
      <p:pic>
        <p:nvPicPr>
          <p:cNvPr id="9" name="Picture 8"/>
          <p:cNvPicPr/>
          <p:nvPr/>
        </p:nvPicPr>
        <p:blipFill rotWithShape="1">
          <a:blip r:embed="rId3" cstate="print">
            <a:extLst>
              <a:ext uri="{28A0092B-C50C-407E-A947-70E740481C1C}">
                <a14:useLocalDpi xmlns:a14="http://schemas.microsoft.com/office/drawing/2010/main" xmlns="" val="0"/>
              </a:ext>
            </a:extLst>
          </a:blip>
          <a:srcRect t="50582" r="52253"/>
          <a:stretch/>
        </p:blipFill>
        <p:spPr bwMode="auto">
          <a:xfrm>
            <a:off x="6516216" y="764704"/>
            <a:ext cx="2314575" cy="2895600"/>
          </a:xfrm>
          <a:prstGeom prst="rect">
            <a:avLst/>
          </a:prstGeom>
          <a:noFill/>
          <a:ln>
            <a:noFill/>
          </a:ln>
          <a:extLst>
            <a:ext uri="{53640926-AAD7-44D8-BBD7-CCE9431645EC}">
              <a14:shadowObscured xmlns:a14="http://schemas.microsoft.com/office/drawing/2010/main" xmlns=""/>
            </a:ext>
          </a:extLst>
        </p:spPr>
      </p:pic>
      <p:sp>
        <p:nvSpPr>
          <p:cNvPr id="10" name="TextBox 9"/>
          <p:cNvSpPr txBox="1"/>
          <p:nvPr/>
        </p:nvSpPr>
        <p:spPr>
          <a:xfrm>
            <a:off x="323528" y="1844824"/>
            <a:ext cx="5760640" cy="193899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b="1" dirty="0" smtClean="0"/>
              <a:t>EFFECT </a:t>
            </a:r>
            <a:r>
              <a:rPr lang="en-GB" sz="2400" dirty="0" smtClean="0"/>
              <a:t> </a:t>
            </a:r>
            <a:r>
              <a:rPr lang="en-GB" sz="2400" b="1" dirty="0" smtClean="0"/>
              <a:t>35. Explain these consequences</a:t>
            </a:r>
          </a:p>
          <a:p>
            <a:pPr marL="457200" indent="-457200">
              <a:buAutoNum type="arabicPeriod"/>
            </a:pPr>
            <a:r>
              <a:rPr lang="en-GB" sz="2400" dirty="0" smtClean="0"/>
              <a:t>Sea Level Rise</a:t>
            </a:r>
          </a:p>
          <a:p>
            <a:pPr marL="457200" indent="-457200">
              <a:buAutoNum type="arabicPeriod"/>
            </a:pPr>
            <a:r>
              <a:rPr lang="en-GB" sz="2400" dirty="0" smtClean="0"/>
              <a:t>Increase in extreme weather</a:t>
            </a:r>
          </a:p>
          <a:p>
            <a:pPr marL="457200" indent="-457200">
              <a:buAutoNum type="arabicPeriod"/>
            </a:pPr>
            <a:r>
              <a:rPr lang="en-GB" sz="2400" dirty="0" smtClean="0"/>
              <a:t>Changes in global temperature rainfall and wind.</a:t>
            </a:r>
            <a:endParaRPr lang="en-GB" sz="2400" dirty="0"/>
          </a:p>
        </p:txBody>
      </p:sp>
      <p:graphicFrame>
        <p:nvGraphicFramePr>
          <p:cNvPr id="11" name="Table 10"/>
          <p:cNvGraphicFramePr>
            <a:graphicFrameLocks noGrp="1"/>
          </p:cNvGraphicFramePr>
          <p:nvPr/>
        </p:nvGraphicFramePr>
        <p:xfrm>
          <a:off x="323528" y="4725144"/>
          <a:ext cx="8208911" cy="869816"/>
        </p:xfrm>
        <a:graphic>
          <a:graphicData uri="http://schemas.openxmlformats.org/drawingml/2006/table">
            <a:tbl>
              <a:tblPr/>
              <a:tblGrid>
                <a:gridCol w="2735711"/>
                <a:gridCol w="2736600"/>
                <a:gridCol w="2736600"/>
              </a:tblGrid>
              <a:tr h="360040">
                <a:tc>
                  <a:txBody>
                    <a:bodyPr/>
                    <a:lstStyle/>
                    <a:p>
                      <a:pPr algn="ctr">
                        <a:spcAft>
                          <a:spcPts val="0"/>
                        </a:spcAft>
                      </a:pPr>
                      <a:r>
                        <a:rPr lang="en-GB" sz="2400" dirty="0">
                          <a:latin typeface="Calibri"/>
                        </a:rPr>
                        <a:t>Individuals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dirty="0">
                          <a:latin typeface="Calibri"/>
                        </a:rPr>
                        <a:t>Individual Countries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dirty="0">
                          <a:latin typeface="Calibri"/>
                        </a:rPr>
                        <a:t>Groups of countries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spcAft>
                          <a:spcPts val="0"/>
                        </a:spcAft>
                      </a:pPr>
                      <a:endParaRPr lang="en-GB" sz="24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24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24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TextBox 11"/>
          <p:cNvSpPr txBox="1"/>
          <p:nvPr/>
        </p:nvSpPr>
        <p:spPr>
          <a:xfrm>
            <a:off x="323528" y="4005064"/>
            <a:ext cx="576064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b="1" dirty="0" smtClean="0"/>
              <a:t>RESPONSE</a:t>
            </a:r>
            <a:r>
              <a:rPr lang="en-GB" sz="2400" dirty="0" smtClean="0"/>
              <a:t> 36. Complete the table</a:t>
            </a:r>
            <a:endParaRPr lang="en-GB" sz="2400" dirty="0"/>
          </a:p>
        </p:txBody>
      </p:sp>
    </p:spTree>
    <p:extLst>
      <p:ext uri="{BB962C8B-B14F-4D97-AF65-F5344CB8AC3E}">
        <p14:creationId xmlns:p14="http://schemas.microsoft.com/office/powerpoint/2010/main" xmlns="" val="2490050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6336" y="6239727"/>
            <a:ext cx="1456679"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22</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7020272" y="188640"/>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51520" y="908720"/>
            <a:ext cx="6552728" cy="369332"/>
          </a:xfrm>
          <a:prstGeom prst="rect">
            <a:avLst/>
          </a:prstGeom>
          <a:noFill/>
        </p:spPr>
        <p:txBody>
          <a:bodyPr wrap="square" rtlCol="0">
            <a:spAutoFit/>
          </a:bodyPr>
          <a:lstStyle/>
          <a:p>
            <a:r>
              <a:rPr lang="en-GB" b="1" dirty="0" smtClean="0">
                <a:solidFill>
                  <a:srgbClr val="0000FF"/>
                </a:solidFill>
              </a:rPr>
              <a:t>How different economic activities affect the physical environment. </a:t>
            </a:r>
            <a:endParaRPr lang="en-GB" b="1" dirty="0">
              <a:solidFill>
                <a:srgbClr val="0000FF"/>
              </a:solidFill>
            </a:endParaRPr>
          </a:p>
        </p:txBody>
      </p:sp>
      <p:sp>
        <p:nvSpPr>
          <p:cNvPr id="8" name="TextBox 7"/>
          <p:cNvSpPr txBox="1"/>
          <p:nvPr/>
        </p:nvSpPr>
        <p:spPr>
          <a:xfrm>
            <a:off x="395536" y="1484784"/>
            <a:ext cx="7488832"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37. How do the different Industries affect the environment</a:t>
            </a:r>
            <a:endParaRPr lang="en-GB" sz="2400" dirty="0"/>
          </a:p>
        </p:txBody>
      </p:sp>
      <p:graphicFrame>
        <p:nvGraphicFramePr>
          <p:cNvPr id="9" name="Table 8"/>
          <p:cNvGraphicFramePr>
            <a:graphicFrameLocks noGrp="1"/>
          </p:cNvGraphicFramePr>
          <p:nvPr>
            <p:extLst>
              <p:ext uri="{D42A27DB-BD31-4B8C-83A1-F6EECF244321}">
                <p14:modId xmlns:p14="http://schemas.microsoft.com/office/powerpoint/2010/main" xmlns="" val="2064743109"/>
              </p:ext>
            </p:extLst>
          </p:nvPr>
        </p:nvGraphicFramePr>
        <p:xfrm>
          <a:off x="395536" y="2204864"/>
          <a:ext cx="8136904" cy="3816424"/>
        </p:xfrm>
        <a:graphic>
          <a:graphicData uri="http://schemas.openxmlformats.org/drawingml/2006/table">
            <a:tbl>
              <a:tblPr/>
              <a:tblGrid>
                <a:gridCol w="4068452"/>
                <a:gridCol w="4068452"/>
              </a:tblGrid>
              <a:tr h="1867033">
                <a:tc>
                  <a:txBody>
                    <a:bodyPr/>
                    <a:lstStyle/>
                    <a:p>
                      <a:pPr>
                        <a:lnSpc>
                          <a:spcPct val="115000"/>
                        </a:lnSpc>
                        <a:spcAft>
                          <a:spcPts val="0"/>
                        </a:spcAft>
                      </a:pPr>
                      <a:r>
                        <a:rPr lang="en-GB" sz="2000" b="1" u="sng" dirty="0">
                          <a:latin typeface="Calibri"/>
                          <a:ea typeface="Times New Roman"/>
                          <a:cs typeface="Calibri"/>
                        </a:rPr>
                        <a:t>Primary Industry</a:t>
                      </a:r>
                      <a:r>
                        <a:rPr lang="en-GB" sz="2000" dirty="0">
                          <a:latin typeface="Calibri"/>
                          <a:ea typeface="Times New Roman"/>
                          <a:cs typeface="Calibri"/>
                        </a:rPr>
                        <a:t> </a:t>
                      </a:r>
                      <a:endParaRPr lang="en-GB" sz="1100" dirty="0">
                        <a:latin typeface="Calibri"/>
                        <a:ea typeface="Calibri"/>
                        <a:cs typeface="Times New Roman"/>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u="sng" dirty="0">
                          <a:latin typeface="Calibri"/>
                          <a:ea typeface="Times New Roman"/>
                          <a:cs typeface="Calibri"/>
                        </a:rPr>
                        <a:t>Secondary Industry</a:t>
                      </a:r>
                      <a:r>
                        <a:rPr lang="en-GB" sz="2000" dirty="0">
                          <a:latin typeface="Calibri"/>
                          <a:ea typeface="Times New Roman"/>
                          <a:cs typeface="Calibri"/>
                        </a:rPr>
                        <a:t> </a:t>
                      </a:r>
                      <a:endParaRPr lang="en-GB" sz="1100" dirty="0">
                        <a:latin typeface="Calibri"/>
                        <a:ea typeface="Calibri"/>
                        <a:cs typeface="Times New Roman"/>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9391">
                <a:tc>
                  <a:txBody>
                    <a:bodyPr/>
                    <a:lstStyle/>
                    <a:p>
                      <a:pPr>
                        <a:lnSpc>
                          <a:spcPct val="115000"/>
                        </a:lnSpc>
                        <a:spcAft>
                          <a:spcPts val="0"/>
                        </a:spcAft>
                      </a:pPr>
                      <a:r>
                        <a:rPr lang="en-GB" sz="2000" b="1" u="sng" dirty="0">
                          <a:latin typeface="Calibri"/>
                          <a:ea typeface="Times New Roman"/>
                          <a:cs typeface="Calibri"/>
                        </a:rPr>
                        <a:t>Tertiary Industry </a:t>
                      </a:r>
                      <a:r>
                        <a:rPr lang="en-GB" sz="2000" b="1" dirty="0">
                          <a:latin typeface="Calibri"/>
                          <a:ea typeface="Times New Roman"/>
                          <a:cs typeface="Calibri"/>
                        </a:rPr>
                        <a:t> </a:t>
                      </a:r>
                      <a:endParaRPr lang="en-GB" sz="1100" dirty="0">
                        <a:latin typeface="Calibri"/>
                        <a:ea typeface="Calibri"/>
                        <a:cs typeface="Times New Roman"/>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u="sng" dirty="0">
                          <a:latin typeface="Calibri"/>
                          <a:ea typeface="Times New Roman"/>
                          <a:cs typeface="Calibri"/>
                        </a:rPr>
                        <a:t>Quaternary </a:t>
                      </a:r>
                      <a:r>
                        <a:rPr lang="en-GB" sz="2000" b="1" u="sng" dirty="0" smtClean="0">
                          <a:latin typeface="Calibri"/>
                          <a:ea typeface="Times New Roman"/>
                          <a:cs typeface="Calibri"/>
                        </a:rPr>
                        <a:t>Industry</a:t>
                      </a:r>
                      <a:endParaRPr lang="en-GB" sz="1100" dirty="0">
                        <a:latin typeface="Calibri"/>
                        <a:ea typeface="Calibri"/>
                        <a:cs typeface="Times New Roman"/>
                      </a:endParaRPr>
                    </a:p>
                  </a:txBody>
                  <a:tcPr marL="64698" marR="64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490050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7596336" y="6239727"/>
            <a:ext cx="1456679"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23</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7308304" y="188640"/>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0" y="908720"/>
            <a:ext cx="9144000" cy="584775"/>
          </a:xfrm>
          <a:prstGeom prst="rect">
            <a:avLst/>
          </a:prstGeom>
          <a:noFill/>
        </p:spPr>
        <p:txBody>
          <a:bodyPr wrap="square" rtlCol="0">
            <a:spAutoFit/>
          </a:bodyPr>
          <a:lstStyle/>
          <a:p>
            <a:r>
              <a:rPr lang="en-GB" sz="1600" dirty="0" smtClean="0">
                <a:solidFill>
                  <a:srgbClr val="0000FF"/>
                </a:solidFill>
              </a:rPr>
              <a:t>A </a:t>
            </a:r>
            <a:r>
              <a:rPr lang="en-GB" sz="1600" b="1" dirty="0" smtClean="0">
                <a:solidFill>
                  <a:srgbClr val="0000FF"/>
                </a:solidFill>
              </a:rPr>
              <a:t>case study </a:t>
            </a:r>
            <a:r>
              <a:rPr lang="en-GB" sz="1600" dirty="0" smtClean="0">
                <a:solidFill>
                  <a:srgbClr val="0000FF"/>
                </a:solidFill>
              </a:rPr>
              <a:t>of a  development where conflicts exist between economic development and environmental damage. </a:t>
            </a:r>
          </a:p>
        </p:txBody>
      </p:sp>
      <p:sp>
        <p:nvSpPr>
          <p:cNvPr id="8" name="TextBox 7"/>
          <p:cNvSpPr txBox="1"/>
          <p:nvPr/>
        </p:nvSpPr>
        <p:spPr>
          <a:xfrm>
            <a:off x="251520" y="6093296"/>
            <a:ext cx="324036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38 Complete the boxes</a:t>
            </a:r>
            <a:endParaRPr lang="en-GB" sz="2400" dirty="0"/>
          </a:p>
        </p:txBody>
      </p:sp>
      <p:sp>
        <p:nvSpPr>
          <p:cNvPr id="10" name="TextBox 9"/>
          <p:cNvSpPr txBox="1"/>
          <p:nvPr/>
        </p:nvSpPr>
        <p:spPr>
          <a:xfrm>
            <a:off x="3347864" y="1268760"/>
            <a:ext cx="54006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dirty="0" smtClean="0"/>
              <a:t>CASE STUDY  Overfishing in the North Sea</a:t>
            </a:r>
            <a:endParaRPr lang="en-GB" sz="2400" dirty="0"/>
          </a:p>
        </p:txBody>
      </p:sp>
      <p:sp>
        <p:nvSpPr>
          <p:cNvPr id="12" name="TextBox 11"/>
          <p:cNvSpPr txBox="1"/>
          <p:nvPr/>
        </p:nvSpPr>
        <p:spPr>
          <a:xfrm>
            <a:off x="251520" y="1916833"/>
            <a:ext cx="4032448" cy="8640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b="1" dirty="0" smtClean="0"/>
              <a:t>The Issue</a:t>
            </a:r>
          </a:p>
          <a:p>
            <a:endParaRPr lang="en-GB" sz="2400" b="1" dirty="0" smtClean="0"/>
          </a:p>
        </p:txBody>
      </p:sp>
      <p:sp>
        <p:nvSpPr>
          <p:cNvPr id="13" name="TextBox 12"/>
          <p:cNvSpPr txBox="1"/>
          <p:nvPr/>
        </p:nvSpPr>
        <p:spPr>
          <a:xfrm>
            <a:off x="4716016" y="1916832"/>
            <a:ext cx="3996952" cy="8640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b="1" dirty="0" smtClean="0"/>
              <a:t>The Cause</a:t>
            </a:r>
          </a:p>
          <a:p>
            <a:endParaRPr lang="en-GB" sz="2400" b="1" dirty="0" smtClean="0"/>
          </a:p>
        </p:txBody>
      </p:sp>
      <p:graphicFrame>
        <p:nvGraphicFramePr>
          <p:cNvPr id="14" name="Table 13"/>
          <p:cNvGraphicFramePr>
            <a:graphicFrameLocks noGrp="1"/>
          </p:cNvGraphicFramePr>
          <p:nvPr/>
        </p:nvGraphicFramePr>
        <p:xfrm>
          <a:off x="323528" y="3068960"/>
          <a:ext cx="8424936" cy="1476164"/>
        </p:xfrm>
        <a:graphic>
          <a:graphicData uri="http://schemas.openxmlformats.org/drawingml/2006/table">
            <a:tbl>
              <a:tblPr firstRow="1" bandRow="1">
                <a:tableStyleId>{2D5ABB26-0587-4C30-8999-92F81FD0307C}</a:tableStyleId>
              </a:tblPr>
              <a:tblGrid>
                <a:gridCol w="4212468"/>
                <a:gridCol w="4212468"/>
              </a:tblGrid>
              <a:tr h="576064">
                <a:tc>
                  <a:txBody>
                    <a:bodyPr/>
                    <a:lstStyle/>
                    <a:p>
                      <a:pPr algn="ctr"/>
                      <a:r>
                        <a:rPr lang="en-GB" sz="2400" b="1" dirty="0" smtClean="0"/>
                        <a:t>Social / Economic Impacts</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smtClean="0"/>
                        <a:t>Environmental Impacts</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001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TextBox 14"/>
          <p:cNvSpPr txBox="1"/>
          <p:nvPr/>
        </p:nvSpPr>
        <p:spPr>
          <a:xfrm>
            <a:off x="323528" y="4797152"/>
            <a:ext cx="8424936" cy="8640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b="1" dirty="0" smtClean="0"/>
              <a:t>Solutions</a:t>
            </a:r>
          </a:p>
          <a:p>
            <a:endParaRPr lang="en-GB" sz="2400" b="1" dirty="0" smtClean="0"/>
          </a:p>
        </p:txBody>
      </p:sp>
    </p:spTree>
    <p:extLst>
      <p:ext uri="{BB962C8B-B14F-4D97-AF65-F5344CB8AC3E}">
        <p14:creationId xmlns:p14="http://schemas.microsoft.com/office/powerpoint/2010/main" xmlns="" val="2490050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95537" y="875803"/>
            <a:ext cx="1872208" cy="403225"/>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6948264" y="875803"/>
            <a:ext cx="1872232" cy="3847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hangingPunct="0"/>
            <a:endParaRPr lang="en-GB" sz="1100" dirty="0"/>
          </a:p>
        </p:txBody>
      </p:sp>
      <p:graphicFrame>
        <p:nvGraphicFramePr>
          <p:cNvPr id="5" name="Table 4"/>
          <p:cNvGraphicFramePr>
            <a:graphicFrameLocks noGrp="1"/>
          </p:cNvGraphicFramePr>
          <p:nvPr>
            <p:extLst>
              <p:ext uri="{D42A27DB-BD31-4B8C-83A1-F6EECF244321}">
                <p14:modId xmlns:p14="http://schemas.microsoft.com/office/powerpoint/2010/main" xmlns="" val="2052023430"/>
              </p:ext>
            </p:extLst>
          </p:nvPr>
        </p:nvGraphicFramePr>
        <p:xfrm>
          <a:off x="2638246" y="1068163"/>
          <a:ext cx="3939540" cy="2539746"/>
        </p:xfrm>
        <a:graphic>
          <a:graphicData uri="http://schemas.openxmlformats.org/drawingml/2006/table">
            <a:tbl>
              <a:tblPr firstRow="1" firstCol="1" bandRow="1"/>
              <a:tblGrid>
                <a:gridCol w="1969770"/>
                <a:gridCol w="1969770"/>
              </a:tblGrid>
              <a:tr h="1207770">
                <a:tc>
                  <a:txBody>
                    <a:bodyPr/>
                    <a:lstStyle/>
                    <a:p>
                      <a:pPr algn="l">
                        <a:lnSpc>
                          <a:spcPct val="115000"/>
                        </a:lnSpc>
                        <a:spcAft>
                          <a:spcPts val="0"/>
                        </a:spcAft>
                      </a:pPr>
                      <a:r>
                        <a:rPr lang="en-GB" sz="1400" b="1" dirty="0">
                          <a:effectLst/>
                          <a:latin typeface="Calibri"/>
                          <a:ea typeface="Calibri"/>
                          <a:cs typeface="Times New Roman"/>
                        </a:rPr>
                        <a:t>More efficient use of resources</a:t>
                      </a:r>
                      <a:endParaRPr lang="en-GB" sz="1100" dirty="0">
                        <a:effectLst/>
                        <a:latin typeface="Calibri"/>
                        <a:ea typeface="Calibri"/>
                        <a:cs typeface="Times New Roman"/>
                      </a:endParaRPr>
                    </a:p>
                    <a:p>
                      <a:pPr algn="l">
                        <a:lnSpc>
                          <a:spcPct val="115000"/>
                        </a:lnSpc>
                        <a:spcAft>
                          <a:spcPts val="0"/>
                        </a:spcAft>
                      </a:pPr>
                      <a:r>
                        <a:rPr lang="en-GB" sz="1200" dirty="0">
                          <a:effectLst/>
                          <a:latin typeface="Calibri"/>
                          <a:ea typeface="Calibri"/>
                          <a:cs typeface="Times New Roman"/>
                        </a:rPr>
                        <a:t>Ensuring resources are conserved for future generations by not overusing them in the present</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a:lnSpc>
                          <a:spcPct val="115000"/>
                        </a:lnSpc>
                        <a:spcAft>
                          <a:spcPts val="0"/>
                        </a:spcAft>
                      </a:pPr>
                      <a:r>
                        <a:rPr lang="en-GB" sz="1400" b="1" dirty="0">
                          <a:effectLst/>
                          <a:latin typeface="Calibri"/>
                          <a:ea typeface="Calibri"/>
                          <a:cs typeface="Times New Roman"/>
                        </a:rPr>
                        <a:t>Providing Community based solutions</a:t>
                      </a:r>
                      <a:endParaRPr lang="en-GB" sz="1100" dirty="0">
                        <a:effectLst/>
                        <a:latin typeface="Calibri"/>
                        <a:ea typeface="Calibri"/>
                        <a:cs typeface="Times New Roman"/>
                      </a:endParaRPr>
                    </a:p>
                    <a:p>
                      <a:pPr algn="l">
                        <a:lnSpc>
                          <a:spcPct val="115000"/>
                        </a:lnSpc>
                        <a:spcAft>
                          <a:spcPts val="0"/>
                        </a:spcAft>
                      </a:pPr>
                      <a:r>
                        <a:rPr lang="en-GB" sz="1200" dirty="0">
                          <a:effectLst/>
                          <a:latin typeface="Calibri"/>
                          <a:ea typeface="Calibri"/>
                          <a:cs typeface="Times New Roman"/>
                        </a:rPr>
                        <a:t>Locally developed initiatives</a:t>
                      </a:r>
                      <a:endParaRPr lang="en-GB" sz="1100" dirty="0">
                        <a:effectLst/>
                        <a:latin typeface="Calibri"/>
                        <a:ea typeface="Calibri"/>
                        <a:cs typeface="Times New Roman"/>
                      </a:endParaRPr>
                    </a:p>
                    <a:p>
                      <a:pPr algn="l">
                        <a:lnSpc>
                          <a:spcPct val="115000"/>
                        </a:lnSpc>
                        <a:spcAft>
                          <a:spcPts val="0"/>
                        </a:spcAft>
                      </a:pPr>
                      <a:r>
                        <a:rPr lang="en-GB" sz="1200" dirty="0">
                          <a:effectLst/>
                          <a:latin typeface="Calibri"/>
                          <a:ea typeface="Calibri"/>
                          <a:cs typeface="Times New Roman"/>
                        </a:rPr>
                        <a:t>Match local technological capability</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r>
              <a:tr h="1207770">
                <a:tc>
                  <a:txBody>
                    <a:bodyPr/>
                    <a:lstStyle/>
                    <a:p>
                      <a:pPr algn="l">
                        <a:lnSpc>
                          <a:spcPct val="115000"/>
                        </a:lnSpc>
                        <a:spcAft>
                          <a:spcPts val="0"/>
                        </a:spcAft>
                      </a:pPr>
                      <a:r>
                        <a:rPr lang="en-GB" sz="1400" b="1">
                          <a:effectLst/>
                          <a:latin typeface="Calibri"/>
                          <a:ea typeface="Calibri"/>
                          <a:cs typeface="Times New Roman"/>
                        </a:rPr>
                        <a:t>Providing Pro Poor solutions</a:t>
                      </a:r>
                      <a:endParaRPr lang="en-GB" sz="1100">
                        <a:effectLst/>
                        <a:latin typeface="Calibri"/>
                        <a:ea typeface="Calibri"/>
                        <a:cs typeface="Times New Roman"/>
                      </a:endParaRPr>
                    </a:p>
                    <a:p>
                      <a:pPr algn="l">
                        <a:lnSpc>
                          <a:spcPct val="115000"/>
                        </a:lnSpc>
                        <a:spcAft>
                          <a:spcPts val="0"/>
                        </a:spcAft>
                      </a:pPr>
                      <a:r>
                        <a:rPr lang="en-GB" sz="1200">
                          <a:effectLst/>
                          <a:latin typeface="Calibri"/>
                          <a:ea typeface="Calibri"/>
                          <a:cs typeface="Times New Roman"/>
                        </a:rPr>
                        <a:t>Increasing Equality to help the poorest people</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GB" sz="1400" b="1" dirty="0">
                          <a:effectLst/>
                          <a:latin typeface="Calibri"/>
                          <a:ea typeface="Calibri"/>
                          <a:cs typeface="Times New Roman"/>
                        </a:rPr>
                        <a:t>Developing Eco friendly and green strategies.</a:t>
                      </a:r>
                      <a:endParaRPr lang="en-GB" sz="1100" dirty="0">
                        <a:effectLst/>
                        <a:latin typeface="Calibri"/>
                        <a:ea typeface="Calibri"/>
                        <a:cs typeface="Times New Roman"/>
                      </a:endParaRPr>
                    </a:p>
                    <a:p>
                      <a:pPr algn="l">
                        <a:lnSpc>
                          <a:spcPct val="115000"/>
                        </a:lnSpc>
                        <a:spcAft>
                          <a:spcPts val="0"/>
                        </a:spcAft>
                      </a:pPr>
                      <a:r>
                        <a:rPr lang="en-GB" sz="1200" dirty="0">
                          <a:effectLst/>
                          <a:latin typeface="Calibri"/>
                          <a:ea typeface="Calibri"/>
                          <a:cs typeface="Times New Roman"/>
                        </a:rPr>
                        <a:t>Conservation and protection of biodiversity.</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6" name="Rectangle 5"/>
          <p:cNvSpPr/>
          <p:nvPr/>
        </p:nvSpPr>
        <p:spPr>
          <a:xfrm>
            <a:off x="395536" y="3680157"/>
            <a:ext cx="1944217" cy="40635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endParaRPr lang="en-GB" sz="1050" dirty="0"/>
          </a:p>
        </p:txBody>
      </p:sp>
      <p:sp>
        <p:nvSpPr>
          <p:cNvPr id="7" name="Rectangle 6"/>
          <p:cNvSpPr/>
          <p:nvPr/>
        </p:nvSpPr>
        <p:spPr>
          <a:xfrm>
            <a:off x="6948276" y="3798476"/>
            <a:ext cx="1872220" cy="2880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hangingPunct="0"/>
            <a:endParaRPr lang="en-GB" sz="1100" dirty="0"/>
          </a:p>
        </p:txBody>
      </p:sp>
      <p:sp>
        <p:nvSpPr>
          <p:cNvPr id="8" name="Rectangle 7"/>
          <p:cNvSpPr/>
          <p:nvPr/>
        </p:nvSpPr>
        <p:spPr>
          <a:xfrm>
            <a:off x="323528" y="1513131"/>
            <a:ext cx="1944217" cy="64530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15000"/>
              </a:lnSpc>
              <a:spcAft>
                <a:spcPts val="1000"/>
              </a:spcAft>
            </a:pPr>
            <a:endParaRPr lang="en-GB" sz="1200" dirty="0" smtClean="0">
              <a:ea typeface="Calibri"/>
              <a:cs typeface="Times New Roman"/>
            </a:endParaRPr>
          </a:p>
          <a:p>
            <a:pPr>
              <a:lnSpc>
                <a:spcPct val="115000"/>
              </a:lnSpc>
              <a:spcAft>
                <a:spcPts val="1000"/>
              </a:spcAft>
            </a:pPr>
            <a:endParaRPr lang="en-GB" sz="1200" dirty="0">
              <a:ea typeface="Calibri"/>
              <a:cs typeface="Times New Roman"/>
            </a:endParaRPr>
          </a:p>
        </p:txBody>
      </p:sp>
      <p:sp>
        <p:nvSpPr>
          <p:cNvPr id="9" name="Rectangle 8"/>
          <p:cNvSpPr/>
          <p:nvPr/>
        </p:nvSpPr>
        <p:spPr>
          <a:xfrm>
            <a:off x="398440" y="2571001"/>
            <a:ext cx="1869305" cy="7386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endParaRPr lang="en-GB" sz="1400" dirty="0"/>
          </a:p>
          <a:p>
            <a:endParaRPr lang="en-GB" sz="1400" dirty="0" smtClean="0"/>
          </a:p>
          <a:p>
            <a:endParaRPr lang="en-GB" sz="1400" dirty="0"/>
          </a:p>
        </p:txBody>
      </p:sp>
      <p:sp>
        <p:nvSpPr>
          <p:cNvPr id="10" name="Rectangle 9"/>
          <p:cNvSpPr/>
          <p:nvPr/>
        </p:nvSpPr>
        <p:spPr>
          <a:xfrm>
            <a:off x="6948264" y="1558784"/>
            <a:ext cx="187223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endParaRPr lang="en-GB" sz="1200" dirty="0" smtClean="0"/>
          </a:p>
          <a:p>
            <a:endParaRPr lang="en-GB" sz="1200" dirty="0"/>
          </a:p>
          <a:p>
            <a:endParaRPr lang="en-GB" sz="1200" dirty="0"/>
          </a:p>
        </p:txBody>
      </p:sp>
      <p:sp>
        <p:nvSpPr>
          <p:cNvPr id="11" name="Rectangle 10"/>
          <p:cNvSpPr/>
          <p:nvPr/>
        </p:nvSpPr>
        <p:spPr>
          <a:xfrm>
            <a:off x="6948276" y="2571001"/>
            <a:ext cx="187222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en-GB" sz="1200" dirty="0" smtClean="0"/>
          </a:p>
          <a:p>
            <a:endParaRPr lang="en-GB" sz="1200" dirty="0"/>
          </a:p>
          <a:p>
            <a:endParaRPr lang="en-GB" sz="1200" dirty="0"/>
          </a:p>
        </p:txBody>
      </p:sp>
      <p:sp>
        <p:nvSpPr>
          <p:cNvPr id="12" name="TextBox 11"/>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13" name="Oval 12"/>
          <p:cNvSpPr/>
          <p:nvPr/>
        </p:nvSpPr>
        <p:spPr>
          <a:xfrm>
            <a:off x="7748611" y="188640"/>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66415" y="4509120"/>
            <a:ext cx="360040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39 Add the following terms</a:t>
            </a:r>
            <a:endParaRPr lang="en-GB" sz="2400" dirty="0"/>
          </a:p>
        </p:txBody>
      </p:sp>
      <p:sp>
        <p:nvSpPr>
          <p:cNvPr id="14" name="TextBox 13"/>
          <p:cNvSpPr txBox="1"/>
          <p:nvPr/>
        </p:nvSpPr>
        <p:spPr>
          <a:xfrm>
            <a:off x="366415" y="5229200"/>
            <a:ext cx="842496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dirty="0" smtClean="0"/>
              <a:t>1. Futurity 2. Social Equality 3. Community Involvement 4. Environmental Conservation 5. Energy efficiency 6. Bottom Up approach 7. carbon capture and storage 8. technology transfer 9. Recycling  10. Appropriate technology 11. renewable energy</a:t>
            </a:r>
            <a:endParaRPr lang="en-GB" sz="2000" dirty="0"/>
          </a:p>
        </p:txBody>
      </p:sp>
      <p:sp>
        <p:nvSpPr>
          <p:cNvPr id="15" name="TextBox 14"/>
          <p:cNvSpPr txBox="1"/>
          <p:nvPr/>
        </p:nvSpPr>
        <p:spPr>
          <a:xfrm>
            <a:off x="7596336" y="6239727"/>
            <a:ext cx="1456679"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24</a:t>
            </a:fld>
            <a:endParaRPr lang="en-GB" sz="2800" dirty="0">
              <a:solidFill>
                <a:srgbClr val="FF0000"/>
              </a:solidFill>
              <a:effectLst>
                <a:outerShdw blurRad="38100" dist="38100" dir="2700000" algn="tl">
                  <a:srgbClr val="000000">
                    <a:alpha val="43137"/>
                  </a:srgbClr>
                </a:outerShdw>
              </a:effectLst>
            </a:endParaRPr>
          </a:p>
        </p:txBody>
      </p:sp>
      <p:sp>
        <p:nvSpPr>
          <p:cNvPr id="16" name="TextBox 15"/>
          <p:cNvSpPr txBox="1"/>
          <p:nvPr/>
        </p:nvSpPr>
        <p:spPr>
          <a:xfrm>
            <a:off x="3246747" y="3798476"/>
            <a:ext cx="2664296" cy="400110"/>
          </a:xfrm>
          <a:prstGeom prst="rect">
            <a:avLst/>
          </a:prstGeom>
          <a:noFill/>
        </p:spPr>
        <p:txBody>
          <a:bodyPr wrap="square" rtlCol="0">
            <a:spAutoFit/>
          </a:bodyPr>
          <a:lstStyle/>
          <a:p>
            <a:r>
              <a:rPr lang="en-GB" sz="2000" dirty="0" smtClean="0"/>
              <a:t>Sustainability Quadrant</a:t>
            </a:r>
            <a:endParaRPr lang="en-GB" sz="2000" dirty="0"/>
          </a:p>
        </p:txBody>
      </p:sp>
    </p:spTree>
    <p:extLst>
      <p:ext uri="{BB962C8B-B14F-4D97-AF65-F5344CB8AC3E}">
        <p14:creationId xmlns:p14="http://schemas.microsoft.com/office/powerpoint/2010/main" xmlns="" val="3664713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3" cstate="print"/>
          <a:srcRect/>
          <a:stretch>
            <a:fillRect/>
          </a:stretch>
        </p:blipFill>
        <p:spPr bwMode="auto">
          <a:xfrm>
            <a:off x="2987824" y="2132856"/>
            <a:ext cx="3312368" cy="2208246"/>
          </a:xfrm>
          <a:prstGeom prst="rect">
            <a:avLst/>
          </a:prstGeom>
          <a:noFill/>
          <a:ln w="9525">
            <a:noFill/>
            <a:miter lim="800000"/>
            <a:headEnd/>
            <a:tailEnd/>
          </a:ln>
        </p:spPr>
      </p:pic>
      <p:sp>
        <p:nvSpPr>
          <p:cNvPr id="7" name="TextBox 6"/>
          <p:cNvSpPr txBox="1"/>
          <p:nvPr/>
        </p:nvSpPr>
        <p:spPr>
          <a:xfrm>
            <a:off x="3275856" y="548680"/>
            <a:ext cx="2664296" cy="769441"/>
          </a:xfrm>
          <a:prstGeom prst="rect">
            <a:avLst/>
          </a:prstGeom>
          <a:noFill/>
          <a:effectLst>
            <a:reflection blurRad="6350" stA="50000" endA="300" endPos="55000" dir="5400000" sy="-100000" algn="bl" rotWithShape="0"/>
          </a:effectLst>
        </p:spPr>
        <p:txBody>
          <a:bodyPr wrap="square" rtlCol="0">
            <a:spAutoFit/>
          </a:bodyPr>
          <a:lstStyle/>
          <a:p>
            <a:r>
              <a:rPr lang="en-GB" sz="4400" b="1" dirty="0" smtClean="0"/>
              <a:t>Time’s Up</a:t>
            </a:r>
            <a:endParaRPr lang="en-GB" sz="4400" b="1" dirty="0"/>
          </a:p>
        </p:txBody>
      </p:sp>
      <p:sp>
        <p:nvSpPr>
          <p:cNvPr id="9" name="TextBox 8"/>
          <p:cNvSpPr txBox="1"/>
          <p:nvPr/>
        </p:nvSpPr>
        <p:spPr>
          <a:xfrm>
            <a:off x="323528" y="5373216"/>
            <a:ext cx="8424936" cy="400110"/>
          </a:xfrm>
          <a:prstGeom prst="rect">
            <a:avLst/>
          </a:prstGeom>
          <a:noFill/>
        </p:spPr>
        <p:txBody>
          <a:bodyPr wrap="square" rtlCol="0">
            <a:spAutoFit/>
          </a:bodyPr>
          <a:lstStyle/>
          <a:p>
            <a:r>
              <a:rPr lang="en-GB" sz="2000" dirty="0" smtClean="0"/>
              <a:t>Why not try one of the other lastminuteGCSEgeographyrevision courses</a:t>
            </a:r>
            <a:endParaRPr lang="en-GB"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6336" y="5949280"/>
            <a:ext cx="1296144"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3</a:t>
            </a:fld>
            <a:endParaRPr lang="en-GB" sz="2800" dirty="0">
              <a:solidFill>
                <a:srgbClr val="FF0000"/>
              </a:solidFill>
              <a:effectLst>
                <a:outerShdw blurRad="38100" dist="38100" dir="2700000" algn="tl">
                  <a:srgbClr val="000000">
                    <a:alpha val="43137"/>
                  </a:srgbClr>
                </a:outerShdw>
              </a:effectLst>
            </a:endParaRPr>
          </a:p>
        </p:txBody>
      </p:sp>
      <p:sp>
        <p:nvSpPr>
          <p:cNvPr id="17411" name="Rectangle 3"/>
          <p:cNvSpPr>
            <a:spLocks noChangeArrowheads="1"/>
          </p:cNvSpPr>
          <p:nvPr/>
        </p:nvSpPr>
        <p:spPr bwMode="auto">
          <a:xfrm>
            <a:off x="899592" y="2636912"/>
            <a:ext cx="68407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4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You may begin…..</a:t>
            </a:r>
            <a:r>
              <a:rPr kumimoji="0" lang="en-GB"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Record down your start time</a:t>
            </a:r>
            <a:endParaRPr kumimoji="0" lang="en-GB"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08550" y="6141301"/>
            <a:ext cx="1296144"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4</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332656"/>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755576" y="260648"/>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268978" y="888396"/>
            <a:ext cx="7975429" cy="1107996"/>
          </a:xfrm>
          <a:prstGeom prst="rect">
            <a:avLst/>
          </a:prstGeom>
        </p:spPr>
        <p:txBody>
          <a:bodyPr wrap="square">
            <a:spAutoFit/>
          </a:bodyPr>
          <a:lstStyle/>
          <a:p>
            <a:r>
              <a:rPr lang="en-GB" b="1" u="sng" dirty="0">
                <a:solidFill>
                  <a:srgbClr val="0000FF"/>
                </a:solidFill>
              </a:rPr>
              <a:t>What is Development </a:t>
            </a:r>
            <a:r>
              <a:rPr lang="en-GB" b="1" u="sng" dirty="0" smtClean="0">
                <a:solidFill>
                  <a:srgbClr val="0000FF"/>
                </a:solidFill>
              </a:rPr>
              <a:t>?</a:t>
            </a:r>
            <a:r>
              <a:rPr lang="en-GB" i="1" dirty="0">
                <a:solidFill>
                  <a:srgbClr val="0000FF"/>
                </a:solidFill>
              </a:rPr>
              <a:t> </a:t>
            </a:r>
            <a:endParaRPr lang="en-GB" i="1" dirty="0" smtClean="0">
              <a:solidFill>
                <a:srgbClr val="0000FF"/>
              </a:solidFill>
            </a:endParaRPr>
          </a:p>
          <a:p>
            <a:r>
              <a:rPr lang="en-GB" sz="1600" dirty="0" smtClean="0"/>
              <a:t>Development </a:t>
            </a:r>
            <a:r>
              <a:rPr lang="en-GB" sz="1600" dirty="0"/>
              <a:t>means improving the economic and social conditions in a country and the quality of life of the people living there. It is more than wealth as it includes such things as happiness and the state of the environment</a:t>
            </a:r>
            <a:r>
              <a:rPr lang="en-GB" sz="1600" dirty="0" smtClean="0"/>
              <a:t>’.</a:t>
            </a:r>
            <a:endParaRPr lang="en-GB" sz="1600" dirty="0"/>
          </a:p>
        </p:txBody>
      </p:sp>
      <p:sp>
        <p:nvSpPr>
          <p:cNvPr id="9" name="Rectangle 8"/>
          <p:cNvSpPr/>
          <p:nvPr/>
        </p:nvSpPr>
        <p:spPr>
          <a:xfrm>
            <a:off x="312688" y="2276872"/>
            <a:ext cx="4572000" cy="830997"/>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lvl="0"/>
            <a:r>
              <a:rPr lang="en-GB" sz="2400" b="1" dirty="0" smtClean="0">
                <a:solidFill>
                  <a:schemeClr val="bg1"/>
                </a:solidFill>
              </a:rPr>
              <a:t>1. What </a:t>
            </a:r>
            <a:r>
              <a:rPr lang="en-GB" sz="2400" b="1" dirty="0">
                <a:solidFill>
                  <a:schemeClr val="bg1"/>
                </a:solidFill>
              </a:rPr>
              <a:t>is Quality of Life? </a:t>
            </a:r>
            <a:endParaRPr lang="en-GB" sz="2400" b="1" dirty="0" smtClean="0">
              <a:solidFill>
                <a:schemeClr val="bg1"/>
              </a:solidFill>
            </a:endParaRPr>
          </a:p>
          <a:p>
            <a:pPr lvl="0"/>
            <a:r>
              <a:rPr lang="en-GB" sz="2400" b="1" dirty="0" smtClean="0">
                <a:solidFill>
                  <a:schemeClr val="bg1"/>
                </a:solidFill>
              </a:rPr>
              <a:t>2. What </a:t>
            </a:r>
            <a:r>
              <a:rPr lang="en-GB" sz="2400" b="1" dirty="0">
                <a:solidFill>
                  <a:schemeClr val="bg1"/>
                </a:solidFill>
              </a:rPr>
              <a:t>is standard of Living?</a:t>
            </a:r>
          </a:p>
        </p:txBody>
      </p:sp>
      <p:sp>
        <p:nvSpPr>
          <p:cNvPr id="10" name="Rectangle 9"/>
          <p:cNvSpPr/>
          <p:nvPr/>
        </p:nvSpPr>
        <p:spPr>
          <a:xfrm>
            <a:off x="323528" y="3429000"/>
            <a:ext cx="8352928" cy="286232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lvl="0"/>
            <a:r>
              <a:rPr lang="en-GB" b="1" u="sng" dirty="0">
                <a:solidFill>
                  <a:srgbClr val="0000FF"/>
                </a:solidFill>
              </a:rPr>
              <a:t>How can we measure well being and quality of life</a:t>
            </a:r>
            <a:r>
              <a:rPr lang="en-GB" b="1" u="sng" dirty="0" smtClean="0">
                <a:solidFill>
                  <a:srgbClr val="0000FF"/>
                </a:solidFill>
              </a:rPr>
              <a:t>? </a:t>
            </a:r>
          </a:p>
          <a:p>
            <a:pPr lvl="0"/>
            <a:r>
              <a:rPr lang="en-GB" sz="2400" dirty="0" smtClean="0">
                <a:solidFill>
                  <a:schemeClr val="bg1"/>
                </a:solidFill>
              </a:rPr>
              <a:t>3</a:t>
            </a:r>
            <a:r>
              <a:rPr lang="en-GB" sz="2400" b="1" dirty="0" smtClean="0">
                <a:solidFill>
                  <a:schemeClr val="bg1"/>
                </a:solidFill>
              </a:rPr>
              <a:t>. Name </a:t>
            </a:r>
            <a:r>
              <a:rPr lang="en-GB" sz="2400" b="1" dirty="0">
                <a:solidFill>
                  <a:schemeClr val="bg1"/>
                </a:solidFill>
              </a:rPr>
              <a:t>ONE economic, ONE  social and ONE environmental indicator we can use to show how developed a country </a:t>
            </a:r>
            <a:r>
              <a:rPr lang="en-GB" sz="2400" b="1" dirty="0" smtClean="0">
                <a:solidFill>
                  <a:schemeClr val="bg1"/>
                </a:solidFill>
              </a:rPr>
              <a:t>is.</a:t>
            </a:r>
          </a:p>
          <a:p>
            <a:pPr lvl="0"/>
            <a:endParaRPr lang="en-GB" sz="2400" dirty="0">
              <a:solidFill>
                <a:schemeClr val="bg1"/>
              </a:solidFill>
            </a:endParaRPr>
          </a:p>
          <a:p>
            <a:pPr lvl="0"/>
            <a:r>
              <a:rPr lang="en-GB" sz="2400" b="1" dirty="0" smtClean="0">
                <a:solidFill>
                  <a:schemeClr val="bg1"/>
                </a:solidFill>
              </a:rPr>
              <a:t>4. What </a:t>
            </a:r>
            <a:r>
              <a:rPr lang="en-GB" sz="2400" b="1" dirty="0">
                <a:solidFill>
                  <a:schemeClr val="bg1"/>
                </a:solidFill>
              </a:rPr>
              <a:t>is  the Human Development Index (</a:t>
            </a:r>
            <a:r>
              <a:rPr lang="en-GB" sz="2400" b="1" dirty="0" err="1">
                <a:solidFill>
                  <a:schemeClr val="bg1"/>
                </a:solidFill>
              </a:rPr>
              <a:t>HDI</a:t>
            </a:r>
            <a:r>
              <a:rPr lang="en-GB" sz="2400" b="1" dirty="0">
                <a:solidFill>
                  <a:schemeClr val="bg1"/>
                </a:solidFill>
              </a:rPr>
              <a:t>) </a:t>
            </a:r>
            <a:endParaRPr lang="en-GB" sz="2400" b="1" dirty="0" smtClean="0">
              <a:solidFill>
                <a:schemeClr val="bg1"/>
              </a:solidFill>
            </a:endParaRPr>
          </a:p>
          <a:p>
            <a:pPr lvl="0"/>
            <a:endParaRPr lang="en-GB" sz="2400" dirty="0">
              <a:solidFill>
                <a:schemeClr val="bg1"/>
              </a:solidFill>
            </a:endParaRPr>
          </a:p>
          <a:p>
            <a:pPr lvl="0"/>
            <a:r>
              <a:rPr lang="en-GB" sz="2400" b="1" dirty="0" smtClean="0">
                <a:solidFill>
                  <a:schemeClr val="bg1"/>
                </a:solidFill>
              </a:rPr>
              <a:t>5. Name </a:t>
            </a:r>
            <a:r>
              <a:rPr lang="en-GB" sz="2400" b="1" dirty="0">
                <a:solidFill>
                  <a:schemeClr val="bg1"/>
                </a:solidFill>
              </a:rPr>
              <a:t>the 3 indicators used to calculate</a:t>
            </a:r>
          </a:p>
          <a:p>
            <a:r>
              <a:rPr lang="en-GB" b="1" dirty="0" smtClean="0"/>
              <a:t>  </a:t>
            </a:r>
            <a:endParaRPr lang="en-GB" dirty="0"/>
          </a:p>
        </p:txBody>
      </p:sp>
      <p:pic>
        <p:nvPicPr>
          <p:cNvPr id="11" name="Picture 10" descr="F:\1 economic development 11\images\350px-North_South_Divide_3.png"/>
          <p:cNvPicPr/>
          <p:nvPr/>
        </p:nvPicPr>
        <p:blipFill>
          <a:blip r:embed="rId3" cstate="print"/>
          <a:srcRect/>
          <a:stretch>
            <a:fillRect/>
          </a:stretch>
        </p:blipFill>
        <p:spPr bwMode="auto">
          <a:xfrm>
            <a:off x="6732240" y="1953022"/>
            <a:ext cx="1944735" cy="10439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57429" y="6098396"/>
            <a:ext cx="1296144"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5</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332656"/>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1185466" y="260648"/>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95536" y="946740"/>
            <a:ext cx="5544616"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GB" sz="2400" b="1" dirty="0" smtClean="0"/>
              <a:t>5. Name  </a:t>
            </a:r>
            <a:r>
              <a:rPr lang="en-GB" sz="2400" b="1" dirty="0"/>
              <a:t>the 5 stages of R</a:t>
            </a:r>
            <a:r>
              <a:rPr lang="en-GB" sz="2400" b="1" dirty="0" smtClean="0"/>
              <a:t>ostows </a:t>
            </a:r>
            <a:r>
              <a:rPr lang="en-GB" sz="2400" b="1" dirty="0"/>
              <a:t>model?</a:t>
            </a:r>
          </a:p>
        </p:txBody>
      </p:sp>
      <p:sp>
        <p:nvSpPr>
          <p:cNvPr id="10" name="Rectangle 9"/>
          <p:cNvSpPr/>
          <p:nvPr/>
        </p:nvSpPr>
        <p:spPr>
          <a:xfrm>
            <a:off x="107504" y="2636912"/>
            <a:ext cx="9036496"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1400" dirty="0" smtClean="0"/>
              <a:t>1. </a:t>
            </a:r>
            <a:r>
              <a:rPr lang="en-GB" sz="1400" dirty="0"/>
              <a:t> </a:t>
            </a:r>
            <a:r>
              <a:rPr lang="en-GB" sz="2400" dirty="0" smtClean="0"/>
              <a:t>A </a:t>
            </a:r>
            <a:r>
              <a:rPr lang="en-GB" sz="2400" dirty="0"/>
              <a:t>subsistence economy based upon </a:t>
            </a:r>
            <a:r>
              <a:rPr lang="en-GB" sz="2400" dirty="0" smtClean="0"/>
              <a:t>farming     2. A </a:t>
            </a:r>
            <a:r>
              <a:rPr lang="en-GB" sz="2400" dirty="0"/>
              <a:t>rapid expansion of service industries </a:t>
            </a:r>
            <a:r>
              <a:rPr lang="en-GB" sz="2400" dirty="0" smtClean="0"/>
              <a:t> 3.A country usually </a:t>
            </a:r>
            <a:r>
              <a:rPr lang="en-GB" sz="2400" dirty="0"/>
              <a:t>needs external help to move to this </a:t>
            </a:r>
            <a:r>
              <a:rPr lang="en-GB" sz="2400" dirty="0" smtClean="0"/>
              <a:t>stage</a:t>
            </a:r>
            <a:r>
              <a:rPr lang="en-GB" sz="2400" dirty="0"/>
              <a:t> </a:t>
            </a:r>
            <a:r>
              <a:rPr lang="en-GB" sz="2400" dirty="0" smtClean="0"/>
              <a:t>  4.Insufficient </a:t>
            </a:r>
            <a:r>
              <a:rPr lang="en-GB" sz="2400" dirty="0"/>
              <a:t>technology and capital to process raw materials </a:t>
            </a:r>
            <a:r>
              <a:rPr lang="en-GB" sz="2400" dirty="0" smtClean="0"/>
              <a:t>  5. Most </a:t>
            </a:r>
            <a:r>
              <a:rPr lang="en-GB" sz="2400" dirty="0"/>
              <a:t>products are </a:t>
            </a:r>
            <a:r>
              <a:rPr lang="en-GB" sz="2400" dirty="0" smtClean="0"/>
              <a:t>exported  6. Slow </a:t>
            </a:r>
            <a:r>
              <a:rPr lang="en-GB" sz="2400" dirty="0"/>
              <a:t>improvement in the standard of living (</a:t>
            </a:r>
            <a:r>
              <a:rPr lang="en-GB" sz="2400" dirty="0" smtClean="0"/>
              <a:t>GNP)   7. Growth </a:t>
            </a:r>
            <a:r>
              <a:rPr lang="en-GB" sz="2400" dirty="0"/>
              <a:t>in the Quaternary </a:t>
            </a:r>
            <a:r>
              <a:rPr lang="en-GB" sz="2400" dirty="0" smtClean="0"/>
              <a:t>sector  </a:t>
            </a:r>
          </a:p>
          <a:p>
            <a:r>
              <a:rPr lang="en-GB" sz="2400" dirty="0" smtClean="0"/>
              <a:t>8. The </a:t>
            </a:r>
            <a:r>
              <a:rPr lang="en-GB" sz="2400" dirty="0"/>
              <a:t>manufacturing industry grows rapidly </a:t>
            </a:r>
            <a:r>
              <a:rPr lang="en-GB" sz="2400" dirty="0" smtClean="0"/>
              <a:t>   9. Increasing </a:t>
            </a:r>
            <a:r>
              <a:rPr lang="en-GB" sz="2400" dirty="0"/>
              <a:t>investment </a:t>
            </a:r>
            <a:r>
              <a:rPr lang="en-GB" sz="2400" dirty="0" smtClean="0"/>
              <a:t>   10. Rapid Urbanisation   11. Economic </a:t>
            </a:r>
            <a:r>
              <a:rPr lang="en-GB" sz="2400" dirty="0"/>
              <a:t>development confined to just 1 or 2 core regions </a:t>
            </a:r>
            <a:r>
              <a:rPr lang="en-GB" sz="2400" dirty="0" smtClean="0"/>
              <a:t>  12.  Rapid </a:t>
            </a:r>
            <a:r>
              <a:rPr lang="en-GB" sz="2400" dirty="0"/>
              <a:t>improvement in Standard of </a:t>
            </a:r>
            <a:r>
              <a:rPr lang="en-GB" sz="2400" dirty="0" smtClean="0"/>
              <a:t>living  </a:t>
            </a:r>
          </a:p>
          <a:p>
            <a:r>
              <a:rPr lang="en-GB" sz="2400" dirty="0" smtClean="0"/>
              <a:t>13. Higher </a:t>
            </a:r>
            <a:r>
              <a:rPr lang="en-GB" sz="2400" dirty="0"/>
              <a:t>levels of </a:t>
            </a:r>
            <a:r>
              <a:rPr lang="en-GB" sz="2400" dirty="0" smtClean="0"/>
              <a:t>technology</a:t>
            </a:r>
            <a:r>
              <a:rPr lang="en-GB" sz="2400" dirty="0"/>
              <a:t> </a:t>
            </a:r>
            <a:r>
              <a:rPr lang="en-GB" sz="2400" dirty="0" smtClean="0"/>
              <a:t>  14. Deindustrialisation</a:t>
            </a:r>
            <a:endParaRPr lang="en-GB" sz="2400" dirty="0">
              <a:effectLst/>
            </a:endParaRPr>
          </a:p>
        </p:txBody>
      </p:sp>
      <p:sp>
        <p:nvSpPr>
          <p:cNvPr id="8" name="TextBox 7"/>
          <p:cNvSpPr txBox="1"/>
          <p:nvPr/>
        </p:nvSpPr>
        <p:spPr>
          <a:xfrm>
            <a:off x="323528" y="1844824"/>
            <a:ext cx="648072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GB" sz="2400" b="1" dirty="0" smtClean="0"/>
              <a:t>6. Which stage do these statements  refer to?</a:t>
            </a:r>
            <a:endParaRPr lang="en-GB" sz="2400" b="1" dirty="0"/>
          </a:p>
        </p:txBody>
      </p:sp>
    </p:spTree>
    <p:extLst>
      <p:ext uri="{BB962C8B-B14F-4D97-AF65-F5344CB8AC3E}">
        <p14:creationId xmlns:p14="http://schemas.microsoft.com/office/powerpoint/2010/main" xmlns="" val="3628153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6871" y="6239727"/>
            <a:ext cx="1296144"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6</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1475656" y="145396"/>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51520" y="836712"/>
            <a:ext cx="4150047" cy="369332"/>
          </a:xfrm>
          <a:prstGeom prst="rect">
            <a:avLst/>
          </a:prstGeom>
        </p:spPr>
        <p:txBody>
          <a:bodyPr wrap="none">
            <a:spAutoFit/>
          </a:bodyPr>
          <a:lstStyle/>
          <a:p>
            <a:r>
              <a:rPr lang="en-GB" b="1" u="sng" dirty="0">
                <a:solidFill>
                  <a:srgbClr val="0000FF"/>
                </a:solidFill>
              </a:rPr>
              <a:t>How development can be affected by aid.</a:t>
            </a:r>
          </a:p>
        </p:txBody>
      </p:sp>
      <p:graphicFrame>
        <p:nvGraphicFramePr>
          <p:cNvPr id="5" name="Table 4"/>
          <p:cNvGraphicFramePr>
            <a:graphicFrameLocks noGrp="1"/>
          </p:cNvGraphicFramePr>
          <p:nvPr>
            <p:extLst>
              <p:ext uri="{D42A27DB-BD31-4B8C-83A1-F6EECF244321}">
                <p14:modId xmlns:p14="http://schemas.microsoft.com/office/powerpoint/2010/main" xmlns="" val="2563025676"/>
              </p:ext>
            </p:extLst>
          </p:nvPr>
        </p:nvGraphicFramePr>
        <p:xfrm>
          <a:off x="385812" y="2060848"/>
          <a:ext cx="8496944" cy="3846200"/>
        </p:xfrm>
        <a:graphic>
          <a:graphicData uri="http://schemas.openxmlformats.org/drawingml/2006/table">
            <a:tbl>
              <a:tblPr firstRow="1" firstCol="1" bandRow="1"/>
              <a:tblGrid>
                <a:gridCol w="2284481"/>
                <a:gridCol w="1899727"/>
                <a:gridCol w="1961088"/>
                <a:gridCol w="2351648"/>
              </a:tblGrid>
              <a:tr h="243271">
                <a:tc>
                  <a:txBody>
                    <a:bodyPr/>
                    <a:lstStyle/>
                    <a:p>
                      <a:pPr algn="ctr">
                        <a:lnSpc>
                          <a:spcPct val="115000"/>
                        </a:lnSpc>
                        <a:spcAft>
                          <a:spcPts val="0"/>
                        </a:spcAft>
                      </a:pPr>
                      <a:r>
                        <a:rPr lang="en-GB" sz="1400" b="1" dirty="0">
                          <a:effectLst/>
                          <a:latin typeface="Calibri"/>
                          <a:ea typeface="Times New Roman"/>
                          <a:cs typeface="Times New Roman"/>
                        </a:rPr>
                        <a:t>METHOD</a:t>
                      </a:r>
                      <a:endParaRPr lang="en-GB"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Calibri"/>
                          <a:ea typeface="Times New Roman"/>
                          <a:cs typeface="Times New Roman"/>
                        </a:rPr>
                        <a:t>DESCRIPTION</a:t>
                      </a:r>
                      <a:endParaRPr lang="en-GB"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Calibri"/>
                          <a:ea typeface="Times New Roman"/>
                          <a:cs typeface="Times New Roman"/>
                        </a:rPr>
                        <a:t>ADVANTAGES</a:t>
                      </a:r>
                      <a:endParaRPr lang="en-GB"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Calibri"/>
                          <a:ea typeface="Times New Roman"/>
                          <a:cs typeface="Times New Roman"/>
                        </a:rPr>
                        <a:t>DISADVANTAGES</a:t>
                      </a:r>
                      <a:endParaRPr lang="en-GB"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001">
                <a:tc>
                  <a:txBody>
                    <a:bodyPr/>
                    <a:lstStyle/>
                    <a:p>
                      <a:pPr algn="ctr">
                        <a:lnSpc>
                          <a:spcPct val="115000"/>
                        </a:lnSpc>
                        <a:spcAft>
                          <a:spcPts val="0"/>
                        </a:spcAft>
                      </a:pPr>
                      <a:r>
                        <a:rPr lang="en-GB" sz="1800" b="1" dirty="0">
                          <a:effectLst/>
                          <a:latin typeface="Calibri"/>
                          <a:ea typeface="Times New Roman"/>
                          <a:cs typeface="Times New Roman"/>
                        </a:rPr>
                        <a:t>MULTINATIONAL INVESTMENT</a:t>
                      </a:r>
                      <a:endParaRPr lang="en-GB" sz="2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Calibri"/>
                          <a:ea typeface="Times New Roman"/>
                          <a:cs typeface="Times New Roman"/>
                        </a:rPr>
                        <a:t> </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Calibri"/>
                          <a:ea typeface="Times New Roman"/>
                          <a:cs typeface="Times New Roman"/>
                        </a:rPr>
                        <a:t> </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Times New Roman"/>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001">
                <a:tc>
                  <a:txBody>
                    <a:bodyPr/>
                    <a:lstStyle/>
                    <a:p>
                      <a:pPr algn="ctr">
                        <a:lnSpc>
                          <a:spcPct val="115000"/>
                        </a:lnSpc>
                        <a:spcAft>
                          <a:spcPts val="0"/>
                        </a:spcAft>
                      </a:pPr>
                      <a:r>
                        <a:rPr lang="en-GB" sz="1800" b="1" dirty="0">
                          <a:effectLst/>
                          <a:latin typeface="Calibri"/>
                          <a:ea typeface="Times New Roman"/>
                          <a:cs typeface="Times New Roman"/>
                        </a:rPr>
                        <a:t>DEVELOPMENT OF TOURISM</a:t>
                      </a:r>
                      <a:endParaRPr lang="en-GB" sz="2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Calibri"/>
                          <a:ea typeface="Times New Roman"/>
                          <a:cs typeface="Times New Roman"/>
                        </a:rPr>
                        <a:t> </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Times New Roman"/>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Times New Roman"/>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001">
                <a:tc>
                  <a:txBody>
                    <a:bodyPr/>
                    <a:lstStyle/>
                    <a:p>
                      <a:pPr algn="ctr">
                        <a:lnSpc>
                          <a:spcPct val="115000"/>
                        </a:lnSpc>
                        <a:spcAft>
                          <a:spcPts val="0"/>
                        </a:spcAft>
                      </a:pPr>
                      <a:r>
                        <a:rPr lang="en-GB" sz="1800" b="1" dirty="0">
                          <a:effectLst/>
                          <a:latin typeface="Calibri"/>
                          <a:ea typeface="Times New Roman"/>
                          <a:cs typeface="Times New Roman"/>
                        </a:rPr>
                        <a:t>DEVELOPMENT PROJECTS</a:t>
                      </a:r>
                      <a:endParaRPr lang="en-GB" sz="2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Calibri"/>
                          <a:ea typeface="Times New Roman"/>
                          <a:cs typeface="Times New Roman"/>
                        </a:rPr>
                        <a:t> </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Calibri"/>
                          <a:ea typeface="Times New Roman"/>
                          <a:cs typeface="Times New Roman"/>
                        </a:rPr>
                        <a:t> </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Times New Roman"/>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001">
                <a:tc>
                  <a:txBody>
                    <a:bodyPr/>
                    <a:lstStyle/>
                    <a:p>
                      <a:pPr algn="ctr">
                        <a:lnSpc>
                          <a:spcPct val="115000"/>
                        </a:lnSpc>
                        <a:spcAft>
                          <a:spcPts val="0"/>
                        </a:spcAft>
                      </a:pPr>
                      <a:r>
                        <a:rPr lang="en-GB" sz="1800" b="1" dirty="0">
                          <a:effectLst/>
                          <a:latin typeface="Calibri"/>
                          <a:ea typeface="Times New Roman"/>
                          <a:cs typeface="Times New Roman"/>
                        </a:rPr>
                        <a:t>INTERMEDIATE TECHNOLOGY</a:t>
                      </a:r>
                      <a:endParaRPr lang="en-GB" sz="2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Calibri"/>
                          <a:ea typeface="Times New Roman"/>
                          <a:cs typeface="Times New Roman"/>
                        </a:rPr>
                        <a:t> </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Calibri"/>
                          <a:ea typeface="Times New Roman"/>
                          <a:cs typeface="Times New Roman"/>
                        </a:rPr>
                        <a:t> </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Times New Roman"/>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546">
                <a:tc>
                  <a:txBody>
                    <a:bodyPr/>
                    <a:lstStyle/>
                    <a:p>
                      <a:pPr algn="ctr">
                        <a:lnSpc>
                          <a:spcPct val="115000"/>
                        </a:lnSpc>
                        <a:spcAft>
                          <a:spcPts val="0"/>
                        </a:spcAft>
                      </a:pPr>
                      <a:r>
                        <a:rPr lang="en-GB" sz="1800" b="1" dirty="0">
                          <a:effectLst/>
                          <a:latin typeface="Calibri"/>
                          <a:ea typeface="Times New Roman"/>
                          <a:cs typeface="Times New Roman"/>
                        </a:rPr>
                        <a:t>FAIR TRADE </a:t>
                      </a:r>
                      <a:endParaRPr lang="en-GB" sz="2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Calibri"/>
                          <a:ea typeface="Times New Roman"/>
                          <a:cs typeface="Times New Roman"/>
                        </a:rPr>
                        <a:t> </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Times New Roman"/>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Times New Roman"/>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546">
                <a:tc>
                  <a:txBody>
                    <a:bodyPr/>
                    <a:lstStyle/>
                    <a:p>
                      <a:pPr algn="ctr">
                        <a:lnSpc>
                          <a:spcPct val="115000"/>
                        </a:lnSpc>
                        <a:spcAft>
                          <a:spcPts val="0"/>
                        </a:spcAft>
                      </a:pPr>
                      <a:r>
                        <a:rPr lang="en-GB" sz="1800" b="1" dirty="0">
                          <a:effectLst/>
                          <a:latin typeface="Calibri"/>
                          <a:ea typeface="Times New Roman"/>
                          <a:cs typeface="Times New Roman"/>
                        </a:rPr>
                        <a:t>REDUCING DEBT</a:t>
                      </a:r>
                      <a:endParaRPr lang="en-GB" sz="2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Calibri"/>
                          <a:ea typeface="Times New Roman"/>
                          <a:cs typeface="Times New Roman"/>
                        </a:rPr>
                        <a:t> </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Times New Roman"/>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Times New Roman"/>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0" y="1412776"/>
            <a:ext cx="9144000"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000" b="1" dirty="0" smtClean="0"/>
              <a:t>7 Complete the table to show how the development Gap can be reduced</a:t>
            </a:r>
            <a:endParaRPr lang="en-GB" sz="2000" b="1" dirty="0"/>
          </a:p>
        </p:txBody>
      </p:sp>
    </p:spTree>
    <p:extLst>
      <p:ext uri="{BB962C8B-B14F-4D97-AF65-F5344CB8AC3E}">
        <p14:creationId xmlns:p14="http://schemas.microsoft.com/office/powerpoint/2010/main" xmlns="" val="3628153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7756871" y="6239727"/>
            <a:ext cx="1296144"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7</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1592906" y="145396"/>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51520" y="836712"/>
            <a:ext cx="5145576" cy="523220"/>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n-GB" sz="2800" b="1" u="sng" dirty="0" smtClean="0">
                <a:solidFill>
                  <a:schemeClr val="bg1"/>
                </a:solidFill>
              </a:rPr>
              <a:t>CASE STUDY</a:t>
            </a:r>
            <a:r>
              <a:rPr lang="en-GB" sz="2800" b="1" dirty="0" smtClean="0">
                <a:solidFill>
                  <a:schemeClr val="bg1"/>
                </a:solidFill>
              </a:rPr>
              <a:t>    Play Pump Scheme</a:t>
            </a:r>
            <a:endParaRPr lang="en-GB" sz="2800" b="1" u="sng" dirty="0">
              <a:solidFill>
                <a:schemeClr val="bg1"/>
              </a:solidFill>
            </a:endParaRPr>
          </a:p>
        </p:txBody>
      </p:sp>
      <p:sp>
        <p:nvSpPr>
          <p:cNvPr id="10" name="TextBox 9"/>
          <p:cNvSpPr txBox="1"/>
          <p:nvPr/>
        </p:nvSpPr>
        <p:spPr>
          <a:xfrm>
            <a:off x="323528" y="1556792"/>
            <a:ext cx="8424936" cy="1754326"/>
          </a:xfrm>
          <a:prstGeom prst="rect">
            <a:avLst/>
          </a:prstGeom>
          <a:solidFill>
            <a:schemeClr val="bg1"/>
          </a:solidFill>
          <a:ln>
            <a:solidFill>
              <a:schemeClr val="tx1"/>
            </a:solidFill>
          </a:ln>
        </p:spPr>
        <p:txBody>
          <a:bodyPr wrap="square" rtlCol="0">
            <a:spAutoFit/>
          </a:bodyPr>
          <a:lstStyle/>
          <a:p>
            <a:r>
              <a:rPr lang="en-GB" b="1" dirty="0" smtClean="0"/>
              <a:t>Name</a:t>
            </a:r>
            <a:r>
              <a:rPr lang="en-GB" dirty="0" smtClean="0"/>
              <a:t>                                                                         </a:t>
            </a:r>
            <a:r>
              <a:rPr lang="en-GB" b="1" dirty="0" smtClean="0"/>
              <a:t>Location</a:t>
            </a:r>
          </a:p>
          <a:p>
            <a:r>
              <a:rPr lang="en-GB" b="1" dirty="0" smtClean="0"/>
              <a:t>                                   Details</a:t>
            </a:r>
          </a:p>
          <a:p>
            <a:endParaRPr lang="en-GB" dirty="0"/>
          </a:p>
          <a:p>
            <a:endParaRPr lang="en-GB" dirty="0" smtClean="0"/>
          </a:p>
          <a:p>
            <a:endParaRPr lang="en-GB" dirty="0"/>
          </a:p>
          <a:p>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719" y="1958036"/>
            <a:ext cx="1813394" cy="1089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p14="http://schemas.microsoft.com/office/powerpoint/2010/main" xmlns="" val="4230203454"/>
              </p:ext>
            </p:extLst>
          </p:nvPr>
        </p:nvGraphicFramePr>
        <p:xfrm>
          <a:off x="395536" y="3645024"/>
          <a:ext cx="8456364" cy="2490111"/>
        </p:xfrm>
        <a:graphic>
          <a:graphicData uri="http://schemas.openxmlformats.org/drawingml/2006/table">
            <a:tbl>
              <a:tblPr firstRow="1" firstCol="1" bandRow="1"/>
              <a:tblGrid>
                <a:gridCol w="2098853"/>
                <a:gridCol w="3163796"/>
                <a:gridCol w="3193715"/>
              </a:tblGrid>
              <a:tr h="190479">
                <a:tc>
                  <a:txBody>
                    <a:bodyPr/>
                    <a:lstStyle/>
                    <a:p>
                      <a:pPr>
                        <a:lnSpc>
                          <a:spcPct val="115000"/>
                        </a:lnSpc>
                        <a:spcAft>
                          <a:spcPts val="0"/>
                        </a:spcAft>
                      </a:pPr>
                      <a:r>
                        <a:rPr lang="en-GB" sz="1400" b="1" dirty="0">
                          <a:effectLst/>
                          <a:latin typeface="Calibri"/>
                          <a:ea typeface="Times New Roman"/>
                          <a:cs typeface="Times New Roman"/>
                        </a:rPr>
                        <a:t>EFFECT</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a:effectLst/>
                          <a:latin typeface="Calibri"/>
                          <a:ea typeface="Times New Roman"/>
                          <a:cs typeface="Times New Roman"/>
                        </a:rPr>
                        <a:t>Positive</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a:effectLst/>
                          <a:latin typeface="Calibri"/>
                          <a:ea typeface="Times New Roman"/>
                          <a:cs typeface="Times New Roman"/>
                        </a:rPr>
                        <a:t>Negative</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61918">
                <a:tc>
                  <a:txBody>
                    <a:bodyPr/>
                    <a:lstStyle/>
                    <a:p>
                      <a:pPr>
                        <a:lnSpc>
                          <a:spcPct val="115000"/>
                        </a:lnSpc>
                        <a:spcAft>
                          <a:spcPts val="0"/>
                        </a:spcAft>
                      </a:pPr>
                      <a:r>
                        <a:rPr lang="en-GB" sz="1800" b="1" dirty="0">
                          <a:effectLst/>
                          <a:latin typeface="Calibri"/>
                          <a:ea typeface="Times New Roman"/>
                          <a:cs typeface="Times New Roman"/>
                        </a:rPr>
                        <a:t>Effect on </a:t>
                      </a:r>
                      <a:r>
                        <a:rPr lang="en-GB" sz="1800" b="1" dirty="0" smtClean="0">
                          <a:effectLst/>
                          <a:latin typeface="Calibri"/>
                          <a:ea typeface="Times New Roman"/>
                          <a:cs typeface="Times New Roman"/>
                        </a:rPr>
                        <a:t>Environment</a:t>
                      </a:r>
                      <a:endParaRPr lang="en-GB"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effectLst/>
                          <a:latin typeface="Calibri"/>
                          <a:ea typeface="Times New Roman"/>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effectLst/>
                          <a:latin typeface="Calibri"/>
                          <a:ea typeface="Times New Roman"/>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20911">
                <a:tc>
                  <a:txBody>
                    <a:bodyPr/>
                    <a:lstStyle/>
                    <a:p>
                      <a:pPr>
                        <a:lnSpc>
                          <a:spcPct val="115000"/>
                        </a:lnSpc>
                        <a:spcAft>
                          <a:spcPts val="0"/>
                        </a:spcAft>
                      </a:pPr>
                      <a:r>
                        <a:rPr lang="en-GB" sz="1800" b="1" dirty="0">
                          <a:effectLst/>
                          <a:latin typeface="Calibri"/>
                          <a:ea typeface="Times New Roman"/>
                          <a:cs typeface="Times New Roman"/>
                        </a:rPr>
                        <a:t>Effect on </a:t>
                      </a:r>
                      <a:endParaRPr lang="en-GB" sz="2400" b="1" dirty="0">
                        <a:effectLst/>
                        <a:latin typeface="Calibri"/>
                        <a:ea typeface="Calibri"/>
                        <a:cs typeface="Times New Roman"/>
                      </a:endParaRPr>
                    </a:p>
                    <a:p>
                      <a:pPr>
                        <a:lnSpc>
                          <a:spcPct val="115000"/>
                        </a:lnSpc>
                        <a:spcAft>
                          <a:spcPts val="0"/>
                        </a:spcAft>
                      </a:pPr>
                      <a:r>
                        <a:rPr lang="en-GB" sz="1800" b="1" dirty="0" smtClean="0">
                          <a:effectLst/>
                          <a:latin typeface="Calibri"/>
                          <a:ea typeface="Times New Roman"/>
                          <a:cs typeface="Times New Roman"/>
                        </a:rPr>
                        <a:t>Economy</a:t>
                      </a:r>
                      <a:endParaRPr lang="en-GB"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effectLst/>
                          <a:latin typeface="Calibri"/>
                          <a:ea typeface="Times New Roman"/>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effectLst/>
                          <a:latin typeface="Calibri"/>
                          <a:ea typeface="Times New Roman"/>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61918">
                <a:tc>
                  <a:txBody>
                    <a:bodyPr/>
                    <a:lstStyle/>
                    <a:p>
                      <a:pPr>
                        <a:lnSpc>
                          <a:spcPct val="115000"/>
                        </a:lnSpc>
                        <a:spcAft>
                          <a:spcPts val="0"/>
                        </a:spcAft>
                      </a:pPr>
                      <a:r>
                        <a:rPr lang="en-GB" sz="1800" b="1" dirty="0">
                          <a:effectLst/>
                          <a:latin typeface="Calibri"/>
                          <a:ea typeface="Times New Roman"/>
                          <a:cs typeface="Times New Roman"/>
                        </a:rPr>
                        <a:t>Effect on </a:t>
                      </a:r>
                      <a:endParaRPr lang="en-GB" sz="1800" b="1" dirty="0" smtClean="0">
                        <a:effectLst/>
                        <a:latin typeface="Calibri"/>
                        <a:ea typeface="Times New Roman"/>
                        <a:cs typeface="Times New Roman"/>
                      </a:endParaRPr>
                    </a:p>
                    <a:p>
                      <a:pPr>
                        <a:lnSpc>
                          <a:spcPct val="115000"/>
                        </a:lnSpc>
                        <a:spcAft>
                          <a:spcPts val="0"/>
                        </a:spcAft>
                      </a:pPr>
                      <a:r>
                        <a:rPr lang="en-GB" sz="1800" b="1" dirty="0" smtClean="0">
                          <a:effectLst/>
                          <a:latin typeface="Calibri"/>
                          <a:ea typeface="Times New Roman"/>
                          <a:cs typeface="Times New Roman"/>
                        </a:rPr>
                        <a:t>People</a:t>
                      </a:r>
                      <a:endParaRPr lang="en-GB"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effectLst/>
                          <a:latin typeface="Calibri"/>
                          <a:ea typeface="Times New Roman"/>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effectLst/>
                          <a:latin typeface="Calibri"/>
                          <a:ea typeface="Times New Roman"/>
                          <a:cs typeface="Times New Roman"/>
                        </a:rPr>
                        <a:t> </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721317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7756871" y="6239727"/>
            <a:ext cx="1296144"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8</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1592906" y="145396"/>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51520" y="836712"/>
            <a:ext cx="6480720" cy="89255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GB" sz="2400" b="1" u="sng" dirty="0" smtClean="0">
                <a:solidFill>
                  <a:schemeClr val="bg1"/>
                </a:solidFill>
              </a:rPr>
              <a:t>CASE STUDY</a:t>
            </a:r>
            <a:r>
              <a:rPr lang="en-GB" sz="2400" b="1" dirty="0" smtClean="0">
                <a:solidFill>
                  <a:schemeClr val="bg1"/>
                </a:solidFill>
              </a:rPr>
              <a:t>    Play Pump Scheme</a:t>
            </a:r>
          </a:p>
          <a:p>
            <a:r>
              <a:rPr lang="en-GB" sz="2800" b="1" dirty="0" smtClean="0"/>
              <a:t>How is the scheme Sustainable?</a:t>
            </a:r>
            <a:endParaRPr lang="en-GB" sz="28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76885" y="673194"/>
            <a:ext cx="1876130" cy="1127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xmlns="" val="2322047223"/>
              </p:ext>
            </p:extLst>
          </p:nvPr>
        </p:nvGraphicFramePr>
        <p:xfrm>
          <a:off x="251520" y="2060848"/>
          <a:ext cx="8712968" cy="4104456"/>
        </p:xfrm>
        <a:graphic>
          <a:graphicData uri="http://schemas.openxmlformats.org/drawingml/2006/table">
            <a:tbl>
              <a:tblPr firstRow="1" firstCol="1" bandRow="1"/>
              <a:tblGrid>
                <a:gridCol w="2162542"/>
                <a:gridCol w="6550426"/>
              </a:tblGrid>
              <a:tr h="1026114">
                <a:tc>
                  <a:txBody>
                    <a:bodyPr/>
                    <a:lstStyle/>
                    <a:p>
                      <a:pPr>
                        <a:lnSpc>
                          <a:spcPct val="115000"/>
                        </a:lnSpc>
                        <a:spcAft>
                          <a:spcPts val="0"/>
                        </a:spcAft>
                      </a:pPr>
                      <a:r>
                        <a:rPr lang="en-GB" sz="1800" b="1" dirty="0">
                          <a:solidFill>
                            <a:schemeClr val="tx1"/>
                          </a:solidFill>
                          <a:effectLst/>
                          <a:latin typeface="Calibri"/>
                          <a:ea typeface="Times New Roman"/>
                          <a:cs typeface="Times New Roman"/>
                        </a:rPr>
                        <a:t>FUTURITY</a:t>
                      </a:r>
                      <a:endParaRPr lang="en-GB" sz="2400" b="1" dirty="0">
                        <a:solidFill>
                          <a:schemeClr val="tx1"/>
                        </a:solidFill>
                        <a:effectLst/>
                        <a:latin typeface="Calibri"/>
                        <a:ea typeface="Calibri"/>
                        <a:cs typeface="Times New Roman"/>
                      </a:endParaRPr>
                    </a:p>
                    <a:p>
                      <a:pPr>
                        <a:lnSpc>
                          <a:spcPct val="115000"/>
                        </a:lnSpc>
                        <a:spcAft>
                          <a:spcPts val="0"/>
                        </a:spcAft>
                      </a:pPr>
                      <a:r>
                        <a:rPr lang="en-GB" sz="1800" i="1" dirty="0">
                          <a:solidFill>
                            <a:schemeClr val="tx1"/>
                          </a:solidFill>
                          <a:effectLst/>
                          <a:latin typeface="Calibri"/>
                          <a:ea typeface="Times New Roman"/>
                          <a:cs typeface="Times New Roman"/>
                        </a:rPr>
                        <a:t>Long Term</a:t>
                      </a:r>
                      <a:endParaRPr lang="en-GB" sz="2400" dirty="0">
                        <a:solidFill>
                          <a:schemeClr val="tx1"/>
                        </a:solidFill>
                        <a:effectLst/>
                        <a:latin typeface="Calibri"/>
                        <a:ea typeface="Calibri"/>
                        <a:cs typeface="Times New Roman"/>
                      </a:endParaRPr>
                    </a:p>
                    <a:p>
                      <a:pPr>
                        <a:lnSpc>
                          <a:spcPct val="115000"/>
                        </a:lnSpc>
                        <a:spcAft>
                          <a:spcPts val="0"/>
                        </a:spcAft>
                      </a:pPr>
                      <a:r>
                        <a:rPr lang="en-GB" sz="1800" dirty="0">
                          <a:solidFill>
                            <a:schemeClr val="tx1"/>
                          </a:solidFill>
                          <a:effectLst/>
                          <a:latin typeface="Calibri"/>
                          <a:ea typeface="Times New Roman"/>
                          <a:cs typeface="Times New Roman"/>
                        </a:rPr>
                        <a:t> </a:t>
                      </a:r>
                      <a:endParaRPr lang="en-GB" sz="24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000" dirty="0">
                          <a:solidFill>
                            <a:schemeClr val="tx1"/>
                          </a:solidFill>
                          <a:effectLst/>
                          <a:latin typeface="Calibri"/>
                          <a:ea typeface="Times New Roman"/>
                          <a:cs typeface="Times New Roman"/>
                        </a:rPr>
                        <a:t> </a:t>
                      </a:r>
                      <a:endParaRPr lang="en-GB"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26114">
                <a:tc>
                  <a:txBody>
                    <a:bodyPr/>
                    <a:lstStyle/>
                    <a:p>
                      <a:pPr>
                        <a:lnSpc>
                          <a:spcPct val="115000"/>
                        </a:lnSpc>
                        <a:spcAft>
                          <a:spcPts val="0"/>
                        </a:spcAft>
                      </a:pPr>
                      <a:r>
                        <a:rPr lang="en-GB" sz="1800" b="1" dirty="0">
                          <a:solidFill>
                            <a:schemeClr val="tx1"/>
                          </a:solidFill>
                          <a:effectLst/>
                          <a:latin typeface="Calibri"/>
                          <a:ea typeface="Times New Roman"/>
                          <a:cs typeface="Times New Roman"/>
                        </a:rPr>
                        <a:t>COMMUNITY INVOLVEMENT</a:t>
                      </a:r>
                      <a:endParaRPr lang="en-GB" sz="2400" b="1" dirty="0">
                        <a:solidFill>
                          <a:schemeClr val="tx1"/>
                        </a:solidFill>
                        <a:effectLst/>
                        <a:latin typeface="Calibri"/>
                        <a:ea typeface="Calibri"/>
                        <a:cs typeface="Times New Roman"/>
                      </a:endParaRPr>
                    </a:p>
                    <a:p>
                      <a:pPr>
                        <a:lnSpc>
                          <a:spcPct val="115000"/>
                        </a:lnSpc>
                        <a:spcAft>
                          <a:spcPts val="0"/>
                        </a:spcAft>
                      </a:pPr>
                      <a:r>
                        <a:rPr lang="en-GB" sz="1800" i="1" dirty="0">
                          <a:solidFill>
                            <a:schemeClr val="tx1"/>
                          </a:solidFill>
                          <a:effectLst/>
                          <a:latin typeface="Calibri"/>
                          <a:ea typeface="Times New Roman"/>
                          <a:cs typeface="Times New Roman"/>
                        </a:rPr>
                        <a:t>Bottom Up</a:t>
                      </a:r>
                      <a:endParaRPr lang="en-GB" sz="24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000" dirty="0">
                          <a:solidFill>
                            <a:schemeClr val="tx1"/>
                          </a:solidFill>
                          <a:effectLst/>
                          <a:latin typeface="Calibri"/>
                          <a:ea typeface="Times New Roman"/>
                          <a:cs typeface="Times New Roman"/>
                        </a:rPr>
                        <a:t> </a:t>
                      </a:r>
                      <a:endParaRPr lang="en-GB"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26114">
                <a:tc>
                  <a:txBody>
                    <a:bodyPr/>
                    <a:lstStyle/>
                    <a:p>
                      <a:pPr>
                        <a:lnSpc>
                          <a:spcPct val="115000"/>
                        </a:lnSpc>
                        <a:spcAft>
                          <a:spcPts val="0"/>
                        </a:spcAft>
                      </a:pPr>
                      <a:r>
                        <a:rPr lang="en-GB" sz="1800" b="1" dirty="0">
                          <a:solidFill>
                            <a:schemeClr val="tx1"/>
                          </a:solidFill>
                          <a:effectLst/>
                          <a:latin typeface="Calibri"/>
                          <a:ea typeface="Times New Roman"/>
                          <a:cs typeface="Times New Roman"/>
                        </a:rPr>
                        <a:t>ENVIRONMENTAL CONSERVATION</a:t>
                      </a:r>
                      <a:endParaRPr lang="en-GB" sz="2400" b="1" dirty="0">
                        <a:solidFill>
                          <a:schemeClr val="tx1"/>
                        </a:solidFill>
                        <a:effectLst/>
                        <a:latin typeface="Calibri"/>
                        <a:ea typeface="Calibri"/>
                        <a:cs typeface="Times New Roman"/>
                      </a:endParaRPr>
                    </a:p>
                    <a:p>
                      <a:pPr>
                        <a:lnSpc>
                          <a:spcPct val="115000"/>
                        </a:lnSpc>
                        <a:spcAft>
                          <a:spcPts val="0"/>
                        </a:spcAft>
                      </a:pPr>
                      <a:r>
                        <a:rPr lang="en-GB" sz="1800" i="1" dirty="0">
                          <a:solidFill>
                            <a:schemeClr val="tx1"/>
                          </a:solidFill>
                          <a:effectLst/>
                          <a:latin typeface="Calibri"/>
                          <a:ea typeface="Times New Roman"/>
                          <a:cs typeface="Times New Roman"/>
                        </a:rPr>
                        <a:t>Eco Friendly</a:t>
                      </a:r>
                      <a:endParaRPr lang="en-GB" sz="24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000" dirty="0">
                          <a:solidFill>
                            <a:schemeClr val="tx1"/>
                          </a:solidFill>
                          <a:effectLst/>
                          <a:latin typeface="Calibri"/>
                          <a:ea typeface="Times New Roman"/>
                          <a:cs typeface="Times New Roman"/>
                        </a:rPr>
                        <a:t> </a:t>
                      </a:r>
                      <a:endParaRPr lang="en-GB"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26114">
                <a:tc>
                  <a:txBody>
                    <a:bodyPr/>
                    <a:lstStyle/>
                    <a:p>
                      <a:pPr>
                        <a:lnSpc>
                          <a:spcPct val="115000"/>
                        </a:lnSpc>
                        <a:spcAft>
                          <a:spcPts val="0"/>
                        </a:spcAft>
                      </a:pPr>
                      <a:r>
                        <a:rPr lang="en-GB" sz="1800" b="1" dirty="0">
                          <a:solidFill>
                            <a:schemeClr val="tx1"/>
                          </a:solidFill>
                          <a:effectLst/>
                          <a:latin typeface="Calibri"/>
                          <a:ea typeface="Times New Roman"/>
                          <a:cs typeface="Times New Roman"/>
                        </a:rPr>
                        <a:t>SOCIAL</a:t>
                      </a:r>
                      <a:endParaRPr lang="en-GB" sz="2400" b="1" dirty="0">
                        <a:solidFill>
                          <a:schemeClr val="tx1"/>
                        </a:solidFill>
                        <a:effectLst/>
                        <a:latin typeface="Calibri"/>
                        <a:ea typeface="Calibri"/>
                        <a:cs typeface="Times New Roman"/>
                      </a:endParaRPr>
                    </a:p>
                    <a:p>
                      <a:pPr>
                        <a:lnSpc>
                          <a:spcPct val="115000"/>
                        </a:lnSpc>
                        <a:spcAft>
                          <a:spcPts val="0"/>
                        </a:spcAft>
                      </a:pPr>
                      <a:r>
                        <a:rPr lang="en-GB" sz="1800" b="1" dirty="0" smtClean="0">
                          <a:solidFill>
                            <a:schemeClr val="tx1"/>
                          </a:solidFill>
                          <a:effectLst/>
                          <a:latin typeface="Calibri"/>
                          <a:ea typeface="Times New Roman"/>
                          <a:cs typeface="Times New Roman"/>
                        </a:rPr>
                        <a:t>JUSTICE</a:t>
                      </a:r>
                      <a:endParaRPr lang="en-GB" sz="2400" b="1" dirty="0">
                        <a:solidFill>
                          <a:schemeClr val="tx1"/>
                        </a:solidFill>
                        <a:effectLst/>
                        <a:latin typeface="Calibri"/>
                        <a:ea typeface="Calibri"/>
                        <a:cs typeface="Times New Roman"/>
                      </a:endParaRPr>
                    </a:p>
                    <a:p>
                      <a:pPr>
                        <a:lnSpc>
                          <a:spcPct val="115000"/>
                        </a:lnSpc>
                        <a:spcAft>
                          <a:spcPts val="0"/>
                        </a:spcAft>
                      </a:pPr>
                      <a:r>
                        <a:rPr lang="en-GB" sz="1800" i="1" dirty="0">
                          <a:solidFill>
                            <a:schemeClr val="tx1"/>
                          </a:solidFill>
                          <a:effectLst/>
                          <a:latin typeface="Calibri"/>
                          <a:ea typeface="Times New Roman"/>
                          <a:cs typeface="Times New Roman"/>
                        </a:rPr>
                        <a:t>Reduces poverty</a:t>
                      </a:r>
                      <a:endParaRPr lang="en-GB" sz="24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000" dirty="0">
                          <a:solidFill>
                            <a:schemeClr val="tx1"/>
                          </a:solidFill>
                          <a:effectLst/>
                          <a:latin typeface="Calibri"/>
                          <a:ea typeface="Times New Roman"/>
                          <a:cs typeface="Times New Roman"/>
                        </a:rPr>
                        <a:t> </a:t>
                      </a:r>
                      <a:endParaRPr lang="en-GB"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4294929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6871" y="6239727"/>
            <a:ext cx="1296144" cy="523220"/>
          </a:xfrm>
          <a:prstGeom prst="rect">
            <a:avLst/>
          </a:prstGeom>
          <a:noFill/>
        </p:spPr>
        <p:txBody>
          <a:bodyPr wrap="square" rtlCol="0">
            <a:spAutoFit/>
          </a:bodyPr>
          <a:lstStyle/>
          <a:p>
            <a:r>
              <a:rPr lang="en-GB" sz="2800" dirty="0" smtClean="0">
                <a:solidFill>
                  <a:srgbClr val="FF0000"/>
                </a:solidFill>
                <a:effectLst>
                  <a:outerShdw blurRad="38100" dist="38100" dir="2700000" algn="tl">
                    <a:srgbClr val="000000">
                      <a:alpha val="43137"/>
                    </a:srgbClr>
                  </a:outerShdw>
                </a:effectLst>
              </a:rPr>
              <a:t>Slide </a:t>
            </a:r>
            <a:fld id="{4D8B36CC-2892-485E-93AB-40771E46DA00}" type="slidenum">
              <a:rPr lang="en-GB" sz="2800" smtClean="0">
                <a:solidFill>
                  <a:srgbClr val="FF0000"/>
                </a:solidFill>
                <a:effectLst>
                  <a:outerShdw blurRad="38100" dist="38100" dir="2700000" algn="tl">
                    <a:srgbClr val="000000">
                      <a:alpha val="43137"/>
                    </a:srgbClr>
                  </a:outerShdw>
                </a:effectLst>
              </a:rPr>
              <a:pPr/>
              <a:t>9</a:t>
            </a:fld>
            <a:endParaRPr lang="en-GB" sz="2800"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611560" y="260648"/>
            <a:ext cx="8064896" cy="369332"/>
          </a:xfrm>
          <a:prstGeom prst="rect">
            <a:avLst/>
          </a:prstGeom>
          <a:noFill/>
        </p:spPr>
        <p:txBody>
          <a:bodyPr wrap="square" rtlCol="0">
            <a:spAutoFit/>
          </a:bodyPr>
          <a:lstStyle/>
          <a:p>
            <a:pPr algn="ctr"/>
            <a:r>
              <a:rPr lang="en-GB" i="1" dirty="0" smtClean="0"/>
              <a:t>40	35	30	25	20	15	10	5	0</a:t>
            </a:r>
            <a:endParaRPr lang="en-GB" i="1" dirty="0"/>
          </a:p>
        </p:txBody>
      </p:sp>
      <p:sp>
        <p:nvSpPr>
          <p:cNvPr id="7" name="Oval 6"/>
          <p:cNvSpPr/>
          <p:nvPr/>
        </p:nvSpPr>
        <p:spPr>
          <a:xfrm>
            <a:off x="1835696" y="188640"/>
            <a:ext cx="576064" cy="576064"/>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836712"/>
            <a:ext cx="9144000" cy="338554"/>
          </a:xfrm>
          <a:prstGeom prst="rect">
            <a:avLst/>
          </a:prstGeom>
        </p:spPr>
        <p:txBody>
          <a:bodyPr wrap="square">
            <a:spAutoFit/>
          </a:bodyPr>
          <a:lstStyle/>
          <a:p>
            <a:r>
              <a:rPr lang="en-GB" sz="1600" b="1" dirty="0">
                <a:solidFill>
                  <a:srgbClr val="0000FF"/>
                </a:solidFill>
              </a:rPr>
              <a:t>Employment structures ? </a:t>
            </a:r>
            <a:r>
              <a:rPr lang="en-GB" sz="1600" b="1" dirty="0" smtClean="0">
                <a:solidFill>
                  <a:srgbClr val="0000FF"/>
                </a:solidFill>
              </a:rPr>
              <a:t>  </a:t>
            </a:r>
            <a:r>
              <a:rPr lang="en-GB" sz="1600" dirty="0" smtClean="0">
                <a:solidFill>
                  <a:srgbClr val="0000FF"/>
                </a:solidFill>
              </a:rPr>
              <a:t>How </a:t>
            </a:r>
            <a:r>
              <a:rPr lang="en-GB" sz="1600" dirty="0">
                <a:solidFill>
                  <a:srgbClr val="0000FF"/>
                </a:solidFill>
              </a:rPr>
              <a:t>and why patterns of employment structure vary in contrasting locations</a:t>
            </a:r>
          </a:p>
        </p:txBody>
      </p:sp>
      <p:pic>
        <p:nvPicPr>
          <p:cNvPr id="12" name="Picture 11"/>
          <p:cNvPicPr/>
          <p:nvPr/>
        </p:nvPicPr>
        <p:blipFill>
          <a:blip r:embed="rId3" cstate="print"/>
          <a:srcRect/>
          <a:stretch>
            <a:fillRect/>
          </a:stretch>
        </p:blipFill>
        <p:spPr bwMode="auto">
          <a:xfrm>
            <a:off x="4572000" y="1412776"/>
            <a:ext cx="1872208" cy="1512168"/>
          </a:xfrm>
          <a:prstGeom prst="rect">
            <a:avLst/>
          </a:prstGeom>
          <a:noFill/>
          <a:ln w="9525">
            <a:noFill/>
            <a:miter lim="800000"/>
            <a:headEnd/>
            <a:tailEnd/>
          </a:ln>
        </p:spPr>
      </p:pic>
      <p:pic>
        <p:nvPicPr>
          <p:cNvPr id="13" name="Picture 12"/>
          <p:cNvPicPr/>
          <p:nvPr/>
        </p:nvPicPr>
        <p:blipFill>
          <a:blip r:embed="rId4" cstate="print"/>
          <a:srcRect/>
          <a:stretch>
            <a:fillRect/>
          </a:stretch>
        </p:blipFill>
        <p:spPr bwMode="auto">
          <a:xfrm>
            <a:off x="2411760" y="1556792"/>
            <a:ext cx="1872208" cy="1368152"/>
          </a:xfrm>
          <a:prstGeom prst="rect">
            <a:avLst/>
          </a:prstGeom>
          <a:noFill/>
          <a:ln w="9525">
            <a:noFill/>
            <a:miter lim="800000"/>
            <a:headEnd/>
            <a:tailEnd/>
          </a:ln>
        </p:spPr>
      </p:pic>
      <p:pic>
        <p:nvPicPr>
          <p:cNvPr id="14" name="Picture 13"/>
          <p:cNvPicPr/>
          <p:nvPr/>
        </p:nvPicPr>
        <p:blipFill>
          <a:blip r:embed="rId5" cstate="print"/>
          <a:srcRect/>
          <a:stretch>
            <a:fillRect/>
          </a:stretch>
        </p:blipFill>
        <p:spPr bwMode="auto">
          <a:xfrm>
            <a:off x="467544" y="1412776"/>
            <a:ext cx="1556190" cy="1512168"/>
          </a:xfrm>
          <a:prstGeom prst="rect">
            <a:avLst/>
          </a:prstGeom>
          <a:noFill/>
          <a:ln w="9525">
            <a:noFill/>
            <a:miter lim="800000"/>
            <a:headEnd/>
            <a:tailEnd/>
          </a:ln>
        </p:spPr>
      </p:pic>
      <p:pic>
        <p:nvPicPr>
          <p:cNvPr id="15" name="Picture 14"/>
          <p:cNvPicPr/>
          <p:nvPr/>
        </p:nvPicPr>
        <p:blipFill>
          <a:blip r:embed="rId6" cstate="print"/>
          <a:srcRect/>
          <a:stretch>
            <a:fillRect/>
          </a:stretch>
        </p:blipFill>
        <p:spPr bwMode="auto">
          <a:xfrm>
            <a:off x="6732240" y="1484784"/>
            <a:ext cx="1800200" cy="1368152"/>
          </a:xfrm>
          <a:prstGeom prst="rect">
            <a:avLst/>
          </a:prstGeom>
          <a:noFill/>
          <a:ln w="9525">
            <a:noFill/>
            <a:miter lim="800000"/>
            <a:headEnd/>
            <a:tailEnd/>
          </a:ln>
        </p:spPr>
      </p:pic>
      <p:sp>
        <p:nvSpPr>
          <p:cNvPr id="11271" name="Rectangle 7"/>
          <p:cNvSpPr>
            <a:spLocks noChangeArrowheads="1"/>
          </p:cNvSpPr>
          <p:nvPr/>
        </p:nvSpPr>
        <p:spPr bwMode="auto">
          <a:xfrm>
            <a:off x="1475656" y="4509120"/>
            <a:ext cx="2880320"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180975" algn="l"/>
              </a:tabLst>
            </a:pP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PRIMARY INDUSTRY </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
        <p:nvSpPr>
          <p:cNvPr id="11272" name="Rectangle 8"/>
          <p:cNvSpPr>
            <a:spLocks noChangeArrowheads="1"/>
          </p:cNvSpPr>
          <p:nvPr/>
        </p:nvSpPr>
        <p:spPr bwMode="auto">
          <a:xfrm>
            <a:off x="5076056" y="4509120"/>
            <a:ext cx="3275856" cy="4616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180975" algn="l"/>
              </a:tabLst>
            </a:pP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SECONDARY INDUSTRY  </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
        <p:nvSpPr>
          <p:cNvPr id="11273" name="Rectangle 9"/>
          <p:cNvSpPr>
            <a:spLocks noChangeArrowheads="1"/>
          </p:cNvSpPr>
          <p:nvPr/>
        </p:nvSpPr>
        <p:spPr bwMode="auto">
          <a:xfrm>
            <a:off x="5436096" y="3861048"/>
            <a:ext cx="2808312" cy="47821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180975" algn="l"/>
              </a:tabLst>
            </a:pP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TERTIARY INDUSTRY  </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
        <p:nvSpPr>
          <p:cNvPr id="11274" name="Rectangle 10"/>
          <p:cNvSpPr>
            <a:spLocks noChangeArrowheads="1"/>
          </p:cNvSpPr>
          <p:nvPr/>
        </p:nvSpPr>
        <p:spPr bwMode="auto">
          <a:xfrm>
            <a:off x="827584" y="3846239"/>
            <a:ext cx="3528392" cy="46166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180975" algn="l"/>
                <a:tab pos="457200" algn="l"/>
              </a:tabLst>
            </a:pP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QUATERNARY INDUSTRY </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Box 19"/>
          <p:cNvSpPr txBox="1"/>
          <p:nvPr/>
        </p:nvSpPr>
        <p:spPr>
          <a:xfrm>
            <a:off x="611560" y="5328136"/>
            <a:ext cx="5472608"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eaLnBrk="0" fontAlgn="base" hangingPunct="0">
              <a:spcBef>
                <a:spcPct val="0"/>
              </a:spcBef>
              <a:spcAft>
                <a:spcPct val="0"/>
              </a:spcAft>
              <a:tabLst>
                <a:tab pos="180975" algn="l"/>
              </a:tabLst>
            </a:pPr>
            <a:r>
              <a:rPr lang="en-GB" sz="2000" dirty="0" smtClean="0">
                <a:latin typeface="Calibri" pitchFamily="34" charset="0"/>
                <a:ea typeface="Times New Roman" pitchFamily="18" charset="0"/>
                <a:cs typeface="Times New Roman" pitchFamily="18" charset="0"/>
              </a:rPr>
              <a:t>Extracting resources from the ground, land and sea</a:t>
            </a:r>
            <a:endParaRPr lang="en-GB" sz="4800" dirty="0" smtClean="0">
              <a:latin typeface="Arial" pitchFamily="34" charset="0"/>
              <a:cs typeface="Arial" pitchFamily="34" charset="0"/>
            </a:endParaRPr>
          </a:p>
        </p:txBody>
      </p:sp>
      <p:sp>
        <p:nvSpPr>
          <p:cNvPr id="21" name="TextBox 20"/>
          <p:cNvSpPr txBox="1"/>
          <p:nvPr/>
        </p:nvSpPr>
        <p:spPr>
          <a:xfrm>
            <a:off x="259538" y="3156937"/>
            <a:ext cx="3528392"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eaLnBrk="0" fontAlgn="base" hangingPunct="0">
              <a:spcBef>
                <a:spcPct val="0"/>
              </a:spcBef>
              <a:spcAft>
                <a:spcPct val="0"/>
              </a:spcAft>
              <a:tabLst>
                <a:tab pos="180975" algn="l"/>
              </a:tabLst>
            </a:pPr>
            <a:r>
              <a:rPr lang="en-GB" sz="2000" dirty="0" smtClean="0">
                <a:latin typeface="Calibri" pitchFamily="34" charset="0"/>
                <a:ea typeface="Times New Roman" pitchFamily="18" charset="0"/>
                <a:cs typeface="Times New Roman" pitchFamily="18" charset="0"/>
              </a:rPr>
              <a:t>processing and manufacturing</a:t>
            </a:r>
            <a:endParaRPr lang="en-GB" sz="4800" dirty="0" smtClean="0">
              <a:latin typeface="Arial" pitchFamily="34" charset="0"/>
              <a:cs typeface="Arial" pitchFamily="34" charset="0"/>
            </a:endParaRPr>
          </a:p>
        </p:txBody>
      </p:sp>
      <p:sp>
        <p:nvSpPr>
          <p:cNvPr id="22" name="TextBox 21"/>
          <p:cNvSpPr txBox="1"/>
          <p:nvPr/>
        </p:nvSpPr>
        <p:spPr>
          <a:xfrm>
            <a:off x="6424165" y="5157192"/>
            <a:ext cx="223224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eaLnBrk="0" fontAlgn="base" hangingPunct="0">
              <a:spcBef>
                <a:spcPct val="0"/>
              </a:spcBef>
              <a:spcAft>
                <a:spcPct val="0"/>
              </a:spcAft>
              <a:tabLst>
                <a:tab pos="180975" algn="l"/>
              </a:tabLst>
            </a:pPr>
            <a:r>
              <a:rPr lang="en-GB" sz="2000" dirty="0" smtClean="0">
                <a:latin typeface="Calibri" pitchFamily="34" charset="0"/>
                <a:ea typeface="Times New Roman" pitchFamily="18" charset="0"/>
                <a:cs typeface="Times New Roman" pitchFamily="18" charset="0"/>
              </a:rPr>
              <a:t>service industries</a:t>
            </a:r>
            <a:endParaRPr lang="en-GB" sz="4800" dirty="0" smtClean="0">
              <a:latin typeface="Arial" pitchFamily="34" charset="0"/>
              <a:cs typeface="Arial" pitchFamily="34" charset="0"/>
            </a:endParaRPr>
          </a:p>
        </p:txBody>
      </p:sp>
      <p:sp>
        <p:nvSpPr>
          <p:cNvPr id="23" name="TextBox 22"/>
          <p:cNvSpPr txBox="1"/>
          <p:nvPr/>
        </p:nvSpPr>
        <p:spPr>
          <a:xfrm>
            <a:off x="5760132" y="3127851"/>
            <a:ext cx="216024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eaLnBrk="0" fontAlgn="base" hangingPunct="0">
              <a:spcBef>
                <a:spcPct val="0"/>
              </a:spcBef>
              <a:spcAft>
                <a:spcPct val="0"/>
              </a:spcAft>
              <a:tabLst>
                <a:tab pos="180975" algn="l"/>
                <a:tab pos="457200" algn="l"/>
              </a:tabLst>
            </a:pPr>
            <a:r>
              <a:rPr lang="en-GB" sz="2000" dirty="0" smtClean="0">
                <a:latin typeface="Calibri" pitchFamily="34" charset="0"/>
                <a:ea typeface="Times New Roman" pitchFamily="18" charset="0"/>
                <a:cs typeface="Times New Roman" pitchFamily="18" charset="0"/>
              </a:rPr>
              <a:t>Hi Tech industries</a:t>
            </a:r>
            <a:endParaRPr lang="en-GB" sz="4800" dirty="0" smtClean="0">
              <a:latin typeface="Arial" pitchFamily="34" charset="0"/>
              <a:cs typeface="Arial" pitchFamily="34" charset="0"/>
            </a:endParaRPr>
          </a:p>
        </p:txBody>
      </p:sp>
      <p:sp>
        <p:nvSpPr>
          <p:cNvPr id="24" name="TextBox 23"/>
          <p:cNvSpPr txBox="1"/>
          <p:nvPr/>
        </p:nvSpPr>
        <p:spPr>
          <a:xfrm>
            <a:off x="395536" y="6021288"/>
            <a:ext cx="4392488"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2400" dirty="0" smtClean="0"/>
              <a:t>8. Match the labels to the picture</a:t>
            </a:r>
            <a:endParaRPr lang="en-GB" sz="2400" dirty="0"/>
          </a:p>
        </p:txBody>
      </p:sp>
    </p:spTree>
    <p:extLst>
      <p:ext uri="{BB962C8B-B14F-4D97-AF65-F5344CB8AC3E}">
        <p14:creationId xmlns:p14="http://schemas.microsoft.com/office/powerpoint/2010/main" xmlns="" val="2158366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1193</Words>
  <Application>Microsoft Office PowerPoint</Application>
  <PresentationFormat>On-screen Show (4:3)</PresentationFormat>
  <Paragraphs>350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Kingdown Community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Danny O'Callaghan</cp:lastModifiedBy>
  <cp:revision>133</cp:revision>
  <dcterms:created xsi:type="dcterms:W3CDTF">2010-11-21T20:22:33Z</dcterms:created>
  <dcterms:modified xsi:type="dcterms:W3CDTF">2013-04-15T18:33:03Z</dcterms:modified>
</cp:coreProperties>
</file>